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5.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charts/chart7.xml" ContentType="application/vnd.openxmlformats-officedocument.drawingml.chart+xml"/>
  <Override PartName="/ppt/notesSlides/notesSlide7.xml" ContentType="application/vnd.openxmlformats-officedocument.presentationml.notesSlide+xml"/>
  <Override PartName="/ppt/charts/chart8.xml" ContentType="application/vnd.openxmlformats-officedocument.drawingml.chart+xml"/>
  <Override PartName="/ppt/notesSlides/notesSlide8.xml" ContentType="application/vnd.openxmlformats-officedocument.presentationml.notesSlide+xml"/>
  <Override PartName="/ppt/charts/chart9.xml" ContentType="application/vnd.openxmlformats-officedocument.drawingml.chart+xml"/>
  <Override PartName="/ppt/notesSlides/notesSlide9.xml" ContentType="application/vnd.openxmlformats-officedocument.presentationml.notesSlide+xml"/>
  <Override PartName="/ppt/charts/chart10.xml" ContentType="application/vnd.openxmlformats-officedocument.drawingml.chart+xml"/>
  <Override PartName="/ppt/notesSlides/notesSlide10.xml" ContentType="application/vnd.openxmlformats-officedocument.presentationml.notesSlide+xml"/>
  <Override PartName="/ppt/charts/chart11.xml" ContentType="application/vnd.openxmlformats-officedocument.drawingml.chart+xml"/>
  <Override PartName="/ppt/notesSlides/notesSlide11.xml" ContentType="application/vnd.openxmlformats-officedocument.presentationml.notesSlide+xml"/>
  <Override PartName="/ppt/charts/chart12.xml" ContentType="application/vnd.openxmlformats-officedocument.drawingml.chart+xml"/>
  <Override PartName="/ppt/drawings/drawing1.xml" ContentType="application/vnd.openxmlformats-officedocument.drawingml.chartshapes+xml"/>
  <Override PartName="/ppt/notesSlides/notesSlide12.xml" ContentType="application/vnd.openxmlformats-officedocument.presentationml.notesSlide+xml"/>
  <Override PartName="/ppt/charts/chart13.xml" ContentType="application/vnd.openxmlformats-officedocument.drawingml.chart+xml"/>
  <Override PartName="/ppt/notesSlides/notesSlide13.xml" ContentType="application/vnd.openxmlformats-officedocument.presentationml.notesSlide+xml"/>
  <Override PartName="/ppt/charts/chart14.xml" ContentType="application/vnd.openxmlformats-officedocument.drawingml.chart+xml"/>
  <Override PartName="/ppt/notesSlides/notesSlide14.xml" ContentType="application/vnd.openxmlformats-officedocument.presentationml.notesSlide+xml"/>
  <Override PartName="/ppt/charts/chart15.xml" ContentType="application/vnd.openxmlformats-officedocument.drawingml.chart+xml"/>
  <Override PartName="/ppt/notesSlides/notesSlide15.xml" ContentType="application/vnd.openxmlformats-officedocument.presentationml.notesSlide+xml"/>
  <Override PartName="/ppt/charts/chart1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1pPr>
    <a:lvl2pPr marL="457200" algn="l" rtl="0" fontAlgn="base">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2pPr>
    <a:lvl3pPr marL="914400" algn="l" rtl="0" fontAlgn="base">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3pPr>
    <a:lvl4pPr marL="1371600" algn="l" rtl="0" fontAlgn="base">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4pPr>
    <a:lvl5pPr marL="1828800" algn="l" rtl="0" fontAlgn="base">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5pPr>
    <a:lvl6pPr marL="22860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6pPr>
    <a:lvl7pPr marL="27432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7pPr>
    <a:lvl8pPr marL="32004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8pPr>
    <a:lvl9pPr marL="36576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p:cViewPr varScale="1">
        <p:scale>
          <a:sx n="104" d="100"/>
          <a:sy n="104" d="100"/>
        </p:scale>
        <p:origin x="-7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w="25404">
          <a:noFill/>
        </a:ln>
      </c:spPr>
    </c:title>
    <c:autoTitleDeleted val="0"/>
    <c:plotArea>
      <c:layout>
        <c:manualLayout>
          <c:layoutTarget val="inner"/>
          <c:xMode val="edge"/>
          <c:yMode val="edge"/>
          <c:x val="0.21576763485477199"/>
          <c:y val="7.0175438596491196E-2"/>
          <c:w val="0.73029045643153501"/>
          <c:h val="0.57894736842105299"/>
        </c:manualLayout>
      </c:layout>
      <c:barChart>
        <c:barDir val="bar"/>
        <c:grouping val="clustered"/>
        <c:varyColors val="0"/>
        <c:ser>
          <c:idx val="0"/>
          <c:order val="0"/>
          <c:tx>
            <c:strRef>
              <c:f>Sheet1!$A$2</c:f>
              <c:strCache>
                <c:ptCount val="1"/>
              </c:strCache>
            </c:strRef>
          </c:tx>
          <c:spPr>
            <a:solidFill>
              <a:srgbClr val="00CCFF"/>
            </a:solidFill>
            <a:ln w="12701">
              <a:solidFill>
                <a:srgbClr val="000000"/>
              </a:solidFill>
              <a:prstDash val="solid"/>
            </a:ln>
            <a:effectLst>
              <a:outerShdw dist="35921" dir="2700000" algn="br">
                <a:srgbClr val="000000"/>
              </a:outerShdw>
            </a:effectLst>
          </c:spPr>
          <c:invertIfNegative val="0"/>
          <c:dPt>
            <c:idx val="0"/>
            <c:invertIfNegative val="0"/>
            <c:bubble3D val="0"/>
            <c:spPr>
              <a:solidFill>
                <a:srgbClr val="C0C0C0"/>
              </a:solidFill>
              <a:ln w="12701">
                <a:solidFill>
                  <a:srgbClr val="000000"/>
                </a:solidFill>
                <a:prstDash val="solid"/>
              </a:ln>
              <a:effectLst>
                <a:outerShdw dist="35921" dir="2700000" algn="br">
                  <a:srgbClr val="000000"/>
                </a:outerShdw>
              </a:effectLst>
            </c:spPr>
          </c:dPt>
          <c:dPt>
            <c:idx val="1"/>
            <c:invertIfNegative val="0"/>
            <c:bubble3D val="0"/>
            <c:spPr>
              <a:pattFill prst="wdUpDiag">
                <a:fgClr>
                  <a:srgbClr val="DD0806"/>
                </a:fgClr>
                <a:bgClr>
                  <a:srgbClr val="FFFFFF"/>
                </a:bgClr>
              </a:pattFill>
              <a:ln w="12701">
                <a:solidFill>
                  <a:srgbClr val="000000"/>
                </a:solidFill>
                <a:prstDash val="solid"/>
              </a:ln>
              <a:effectLst>
                <a:outerShdw dist="35921" dir="2700000" algn="br">
                  <a:srgbClr val="000000"/>
                </a:outerShdw>
              </a:effectLst>
            </c:spPr>
          </c:dPt>
          <c:dPt>
            <c:idx val="2"/>
            <c:invertIfNegative val="0"/>
            <c:bubble3D val="0"/>
            <c:spPr>
              <a:solidFill>
                <a:srgbClr val="0000D4"/>
              </a:solidFill>
              <a:ln w="12701">
                <a:solidFill>
                  <a:srgbClr val="000000"/>
                </a:solidFill>
                <a:prstDash val="solid"/>
              </a:ln>
              <a:effectLst>
                <a:outerShdw dist="35921" dir="2700000" algn="br">
                  <a:srgbClr val="000000"/>
                </a:outerShdw>
              </a:effectLst>
            </c:spPr>
          </c:dPt>
          <c:dLbls>
            <c:spPr>
              <a:noFill/>
              <a:ln w="25406">
                <a:noFill/>
              </a:ln>
            </c:spPr>
            <c:txPr>
              <a:bodyPr/>
              <a:lstStyle/>
              <a:p>
                <a:pPr>
                  <a:defRPr sz="1400" b="1" i="1"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Sheet1!$B$1:$D$1</c:f>
              <c:strCache>
                <c:ptCount val="3"/>
                <c:pt idx="0">
                  <c:v>Mixed/DK</c:v>
                </c:pt>
                <c:pt idx="1">
                  <c:v>Wrong</c:v>
                </c:pt>
                <c:pt idx="2">
                  <c:v>Right</c:v>
                </c:pt>
              </c:strCache>
            </c:strRef>
          </c:cat>
          <c:val>
            <c:numRef>
              <c:f>Sheet1!$B$2:$D$2</c:f>
              <c:numCache>
                <c:formatCode>General</c:formatCode>
                <c:ptCount val="3"/>
                <c:pt idx="0">
                  <c:v>16</c:v>
                </c:pt>
                <c:pt idx="1">
                  <c:v>36</c:v>
                </c:pt>
                <c:pt idx="2">
                  <c:v>48</c:v>
                </c:pt>
              </c:numCache>
            </c:numRef>
          </c:val>
        </c:ser>
        <c:dLbls>
          <c:showLegendKey val="0"/>
          <c:showVal val="1"/>
          <c:showCatName val="0"/>
          <c:showSerName val="0"/>
          <c:showPercent val="0"/>
          <c:showBubbleSize val="0"/>
        </c:dLbls>
        <c:gapWidth val="40"/>
        <c:axId val="141517184"/>
        <c:axId val="141518720"/>
      </c:barChart>
      <c:catAx>
        <c:axId val="141517184"/>
        <c:scaling>
          <c:orientation val="minMax"/>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200" b="1" i="0" u="none" strike="noStrike" baseline="0">
                <a:solidFill>
                  <a:srgbClr val="000000"/>
                </a:solidFill>
                <a:latin typeface="Arial Narrow"/>
                <a:ea typeface="Arial Narrow"/>
                <a:cs typeface="Arial Narrow"/>
              </a:defRPr>
            </a:pPr>
            <a:endParaRPr lang="en-US"/>
          </a:p>
        </c:txPr>
        <c:crossAx val="141518720"/>
        <c:crosses val="autoZero"/>
        <c:auto val="1"/>
        <c:lblAlgn val="ctr"/>
        <c:lblOffset val="100"/>
        <c:tickLblSkip val="1"/>
        <c:tickMarkSkip val="1"/>
        <c:noMultiLvlLbl val="0"/>
      </c:catAx>
      <c:valAx>
        <c:axId val="141518720"/>
        <c:scaling>
          <c:orientation val="minMax"/>
          <c:max val="100"/>
          <c:min val="0"/>
        </c:scaling>
        <c:delete val="0"/>
        <c:axPos val="b"/>
        <c:title>
          <c:tx>
            <c:rich>
              <a:bodyPr/>
              <a:lstStyle/>
              <a:p>
                <a:pPr>
                  <a:defRPr sz="800" b="0" i="0" u="none" strike="noStrike" baseline="0">
                    <a:solidFill>
                      <a:srgbClr val="000000"/>
                    </a:solidFill>
                    <a:latin typeface="Arial"/>
                    <a:ea typeface="Arial"/>
                    <a:cs typeface="Arial"/>
                  </a:defRPr>
                </a:pPr>
                <a:r>
                  <a:rPr lang="en-US"/>
                  <a:t>%</a:t>
                </a:r>
              </a:p>
            </c:rich>
          </c:tx>
          <c:layout>
            <c:manualLayout>
              <c:xMode val="edge"/>
              <c:yMode val="edge"/>
              <c:x val="0.56016600812984996"/>
              <c:y val="0.79824549149098301"/>
            </c:manualLayout>
          </c:layout>
          <c:overlay val="0"/>
          <c:spPr>
            <a:noFill/>
            <a:ln w="25406">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41517184"/>
        <c:crosses val="autoZero"/>
        <c:crossBetween val="between"/>
        <c:majorUnit val="20"/>
      </c:valAx>
      <c:spPr>
        <a:noFill/>
        <a:ln w="25402">
          <a:noFill/>
        </a:ln>
      </c:spPr>
    </c:plotArea>
    <c:plotVisOnly val="1"/>
    <c:dispBlanksAs val="gap"/>
    <c:showDLblsOverMax val="0"/>
  </c:chart>
  <c:spPr>
    <a:noFill/>
    <a:ln>
      <a:noFill/>
    </a:ln>
  </c:spPr>
  <c:txPr>
    <a:bodyPr/>
    <a:lstStyle/>
    <a:p>
      <a:pPr>
        <a:defRPr sz="1075" b="0" i="0" u="none" strike="noStrike" baseline="0">
          <a:solidFill>
            <a:srgbClr val="000000"/>
          </a:solidFill>
          <a:latin typeface="Arial"/>
          <a:ea typeface="Arial"/>
          <a:cs typeface="Arial"/>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081081081081099E-2"/>
          <c:y val="4.8888888888888898E-2"/>
          <c:w val="0.82882882882882902"/>
          <c:h val="0.85414268259571002"/>
        </c:manualLayout>
      </c:layout>
      <c:barChart>
        <c:barDir val="bar"/>
        <c:grouping val="clustered"/>
        <c:varyColors val="0"/>
        <c:ser>
          <c:idx val="0"/>
          <c:order val="0"/>
          <c:tx>
            <c:strRef>
              <c:f>Sheet1!$A$2</c:f>
              <c:strCache>
                <c:ptCount val="1"/>
                <c:pt idx="0">
                  <c:v>% Very Persuasive</c:v>
                </c:pt>
              </c:strCache>
            </c:strRef>
          </c:tx>
          <c:spPr>
            <a:solidFill>
              <a:srgbClr val="006411"/>
            </a:solidFill>
            <a:ln w="12700">
              <a:solidFill>
                <a:srgbClr val="000000"/>
              </a:solidFill>
              <a:prstDash val="solid"/>
            </a:ln>
            <a:effectLst>
              <a:outerShdw dist="35921" dir="2700000" algn="br">
                <a:srgbClr val="000000"/>
              </a:outerShdw>
            </a:effectLst>
          </c:spPr>
          <c:invertIfNegative val="0"/>
          <c:dLbls>
            <c:spPr>
              <a:noFill/>
              <a:ln w="25400">
                <a:noFill/>
              </a:ln>
            </c:spPr>
            <c:txPr>
              <a:bodyPr/>
              <a:lstStyle/>
              <a:p>
                <a:pPr>
                  <a:defRPr sz="1400" b="1" i="1"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numRef>
              <c:f>Sheet1!$B$1:$F$1</c:f>
              <c:numCache>
                <c:formatCode>General</c:formatCode>
                <c:ptCount val="5"/>
              </c:numCache>
            </c:numRef>
          </c:cat>
          <c:val>
            <c:numRef>
              <c:f>Sheet1!$B$2:$F$2</c:f>
              <c:numCache>
                <c:formatCode>General</c:formatCode>
                <c:ptCount val="5"/>
                <c:pt idx="0">
                  <c:v>37</c:v>
                </c:pt>
                <c:pt idx="1">
                  <c:v>43</c:v>
                </c:pt>
                <c:pt idx="2">
                  <c:v>54</c:v>
                </c:pt>
                <c:pt idx="3">
                  <c:v>56</c:v>
                </c:pt>
                <c:pt idx="4">
                  <c:v>60</c:v>
                </c:pt>
              </c:numCache>
            </c:numRef>
          </c:val>
        </c:ser>
        <c:dLbls>
          <c:showLegendKey val="0"/>
          <c:showVal val="1"/>
          <c:showCatName val="0"/>
          <c:showSerName val="0"/>
          <c:showPercent val="0"/>
          <c:showBubbleSize val="0"/>
        </c:dLbls>
        <c:gapWidth val="70"/>
        <c:axId val="143267712"/>
        <c:axId val="143269248"/>
      </c:barChart>
      <c:catAx>
        <c:axId val="143267712"/>
        <c:scaling>
          <c:orientation val="minMax"/>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850" b="0" i="0" u="none" strike="noStrike" baseline="0">
                <a:solidFill>
                  <a:srgbClr val="000000"/>
                </a:solidFill>
                <a:latin typeface="Arial"/>
                <a:ea typeface="Arial"/>
                <a:cs typeface="Arial"/>
              </a:defRPr>
            </a:pPr>
            <a:endParaRPr lang="en-US"/>
          </a:p>
        </c:txPr>
        <c:crossAx val="143269248"/>
        <c:crosses val="autoZero"/>
        <c:auto val="1"/>
        <c:lblAlgn val="ctr"/>
        <c:lblOffset val="100"/>
        <c:tickLblSkip val="1"/>
        <c:tickMarkSkip val="1"/>
        <c:noMultiLvlLbl val="0"/>
      </c:catAx>
      <c:valAx>
        <c:axId val="143269248"/>
        <c:scaling>
          <c:orientation val="minMax"/>
          <c:max val="100"/>
        </c:scaling>
        <c:delete val="0"/>
        <c:axPos val="b"/>
        <c:title>
          <c:tx>
            <c:rich>
              <a:bodyPr/>
              <a:lstStyle/>
              <a:p>
                <a:pPr>
                  <a:defRPr sz="850" b="0" i="0" u="none" strike="noStrike" baseline="0">
                    <a:solidFill>
                      <a:srgbClr val="000000"/>
                    </a:solidFill>
                    <a:latin typeface="Arial"/>
                    <a:ea typeface="Arial"/>
                    <a:cs typeface="Arial"/>
                  </a:defRPr>
                </a:pPr>
                <a:r>
                  <a:rPr lang="en-US"/>
                  <a:t>%</a:t>
                </a:r>
              </a:p>
            </c:rich>
          </c:tx>
          <c:layout>
            <c:manualLayout>
              <c:xMode val="edge"/>
              <c:yMode val="edge"/>
              <c:x val="0.44144144144144098"/>
              <c:y val="0.96666666666666701"/>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43267712"/>
        <c:crosses val="autoZero"/>
        <c:crossBetween val="between"/>
        <c:majorUnit val="20"/>
      </c:valAx>
      <c:spPr>
        <a:noFill/>
        <a:ln w="25400">
          <a:noFill/>
        </a:ln>
      </c:spPr>
    </c:plotArea>
    <c:legend>
      <c:legendPos val="t"/>
      <c:legendEntry>
        <c:idx val="0"/>
        <c:txPr>
          <a:bodyPr/>
          <a:lstStyle/>
          <a:p>
            <a:pPr>
              <a:defRPr sz="800" b="0" i="0" u="none" strike="noStrike" baseline="0">
                <a:solidFill>
                  <a:srgbClr val="000000"/>
                </a:solidFill>
                <a:latin typeface="Arial Narrow"/>
                <a:ea typeface="Arial Narrow"/>
                <a:cs typeface="Arial Narrow"/>
              </a:defRPr>
            </a:pPr>
            <a:endParaRPr lang="en-US"/>
          </a:p>
        </c:txPr>
      </c:legendEntry>
      <c:layout>
        <c:manualLayout>
          <c:xMode val="edge"/>
          <c:yMode val="edge"/>
          <c:x val="0.18918918918918901"/>
          <c:y val="6.6666666666666697E-3"/>
          <c:w val="0.60360360360360399"/>
          <c:h val="2.66666666666667E-2"/>
        </c:manualLayout>
      </c:layout>
      <c:overlay val="0"/>
      <c:spPr>
        <a:noFill/>
        <a:ln w="25400">
          <a:noFill/>
        </a:ln>
      </c:spPr>
      <c:txPr>
        <a:bodyPr/>
        <a:lstStyle/>
        <a:p>
          <a:pPr>
            <a:defRPr sz="735" b="0" i="0" u="none" strike="noStrike" baseline="0">
              <a:solidFill>
                <a:srgbClr val="000000"/>
              </a:solidFill>
              <a:latin typeface="Arial Narrow"/>
              <a:ea typeface="Arial Narrow"/>
              <a:cs typeface="Arial Narrow"/>
            </a:defRPr>
          </a:pPr>
          <a:endParaRPr lang="en-US"/>
        </a:p>
      </c:txPr>
    </c:legend>
    <c:plotVisOnly val="1"/>
    <c:dispBlanksAs val="gap"/>
    <c:showDLblsOverMax val="0"/>
  </c:chart>
  <c:spPr>
    <a:noFill/>
    <a:ln>
      <a:noFill/>
    </a:ln>
  </c:spPr>
  <c:txPr>
    <a:bodyPr/>
    <a:lstStyle/>
    <a:p>
      <a:pPr>
        <a:defRPr sz="850" b="0" i="0" u="none" strike="noStrike" baseline="0">
          <a:solidFill>
            <a:srgbClr val="000000"/>
          </a:solidFill>
          <a:latin typeface="Arial"/>
          <a:ea typeface="Arial"/>
          <a:cs typeface="Aria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w="25404">
          <a:noFill/>
        </a:ln>
      </c:spPr>
    </c:title>
    <c:autoTitleDeleted val="0"/>
    <c:plotArea>
      <c:layout>
        <c:manualLayout>
          <c:layoutTarget val="inner"/>
          <c:xMode val="edge"/>
          <c:yMode val="edge"/>
          <c:x val="0.27852804736617198"/>
          <c:y val="0"/>
          <c:w val="0.64978758469144804"/>
          <c:h val="0.64986154855642997"/>
        </c:manualLayout>
      </c:layout>
      <c:barChart>
        <c:barDir val="bar"/>
        <c:grouping val="clustered"/>
        <c:varyColors val="0"/>
        <c:ser>
          <c:idx val="0"/>
          <c:order val="0"/>
          <c:tx>
            <c:strRef>
              <c:f>Sheet1!$A$2</c:f>
              <c:strCache>
                <c:ptCount val="1"/>
              </c:strCache>
            </c:strRef>
          </c:tx>
          <c:spPr>
            <a:solidFill>
              <a:srgbClr val="0000FF"/>
            </a:solidFill>
            <a:ln w="12701">
              <a:solidFill>
                <a:srgbClr val="000000"/>
              </a:solidFill>
              <a:prstDash val="solid"/>
            </a:ln>
            <a:effectLst>
              <a:outerShdw dist="35921" dir="2700000" algn="br">
                <a:srgbClr val="000000"/>
              </a:outerShdw>
            </a:effectLst>
          </c:spPr>
          <c:invertIfNegative val="0"/>
          <c:dPt>
            <c:idx val="0"/>
            <c:invertIfNegative val="0"/>
            <c:bubble3D val="0"/>
            <c:spPr>
              <a:solidFill>
                <a:srgbClr val="FF0000"/>
              </a:solidFill>
              <a:ln w="12701">
                <a:solidFill>
                  <a:srgbClr val="000000"/>
                </a:solidFill>
                <a:prstDash val="solid"/>
              </a:ln>
              <a:effectLst>
                <a:outerShdw dist="35921" dir="2700000" algn="br">
                  <a:srgbClr val="000000"/>
                </a:outerShdw>
              </a:effectLst>
            </c:spPr>
          </c:dPt>
          <c:dLbls>
            <c:spPr>
              <a:noFill/>
              <a:ln w="25406">
                <a:noFill/>
              </a:ln>
            </c:spPr>
            <c:txPr>
              <a:bodyPr/>
              <a:lstStyle/>
              <a:p>
                <a:pPr>
                  <a:defRPr sz="1400" b="1" i="1"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Sheet1!$B$1:$C$1</c:f>
              <c:strCache>
                <c:ptCount val="2"/>
                <c:pt idx="0">
                  <c:v>Oppose</c:v>
                </c:pt>
                <c:pt idx="1">
                  <c:v>Support</c:v>
                </c:pt>
              </c:strCache>
            </c:strRef>
          </c:cat>
          <c:val>
            <c:numRef>
              <c:f>Sheet1!$B$2:$C$2</c:f>
              <c:numCache>
                <c:formatCode>General</c:formatCode>
                <c:ptCount val="2"/>
                <c:pt idx="0">
                  <c:v>28</c:v>
                </c:pt>
                <c:pt idx="1">
                  <c:v>69</c:v>
                </c:pt>
              </c:numCache>
            </c:numRef>
          </c:val>
        </c:ser>
        <c:dLbls>
          <c:showLegendKey val="0"/>
          <c:showVal val="1"/>
          <c:showCatName val="0"/>
          <c:showSerName val="0"/>
          <c:showPercent val="0"/>
          <c:showBubbleSize val="0"/>
        </c:dLbls>
        <c:gapWidth val="40"/>
        <c:axId val="143691136"/>
        <c:axId val="143717504"/>
      </c:barChart>
      <c:catAx>
        <c:axId val="143691136"/>
        <c:scaling>
          <c:orientation val="minMax"/>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200" b="1" i="0" u="none" strike="noStrike" baseline="0">
                <a:solidFill>
                  <a:srgbClr val="000000"/>
                </a:solidFill>
                <a:latin typeface="Arial Narrow"/>
                <a:ea typeface="Arial Narrow"/>
                <a:cs typeface="Arial Narrow"/>
              </a:defRPr>
            </a:pPr>
            <a:endParaRPr lang="en-US"/>
          </a:p>
        </c:txPr>
        <c:crossAx val="143717504"/>
        <c:crosses val="autoZero"/>
        <c:auto val="1"/>
        <c:lblAlgn val="ctr"/>
        <c:lblOffset val="100"/>
        <c:tickLblSkip val="1"/>
        <c:tickMarkSkip val="1"/>
        <c:noMultiLvlLbl val="0"/>
      </c:catAx>
      <c:valAx>
        <c:axId val="143717504"/>
        <c:scaling>
          <c:orientation val="minMax"/>
          <c:max val="100"/>
          <c:min val="0"/>
        </c:scaling>
        <c:delete val="0"/>
        <c:axPos val="b"/>
        <c:title>
          <c:tx>
            <c:rich>
              <a:bodyPr/>
              <a:lstStyle/>
              <a:p>
                <a:pPr>
                  <a:defRPr sz="800" b="0" i="0" u="none" strike="noStrike" baseline="0">
                    <a:solidFill>
                      <a:srgbClr val="000000"/>
                    </a:solidFill>
                    <a:latin typeface="Arial"/>
                    <a:ea typeface="Arial"/>
                    <a:cs typeface="Arial"/>
                  </a:defRPr>
                </a:pPr>
                <a:r>
                  <a:rPr lang="en-US"/>
                  <a:t>%</a:t>
                </a:r>
              </a:p>
            </c:rich>
          </c:tx>
          <c:layout>
            <c:manualLayout>
              <c:xMode val="edge"/>
              <c:yMode val="edge"/>
              <c:x val="0.579545826771654"/>
              <c:y val="0.84824521934758201"/>
            </c:manualLayout>
          </c:layout>
          <c:overlay val="0"/>
          <c:spPr>
            <a:noFill/>
            <a:ln w="25406">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43691136"/>
        <c:crosses val="autoZero"/>
        <c:crossBetween val="between"/>
        <c:majorUnit val="20"/>
      </c:valAx>
      <c:spPr>
        <a:noFill/>
        <a:ln w="25402">
          <a:noFill/>
        </a:ln>
      </c:spPr>
    </c:plotArea>
    <c:plotVisOnly val="1"/>
    <c:dispBlanksAs val="gap"/>
    <c:showDLblsOverMax val="0"/>
  </c:chart>
  <c:spPr>
    <a:noFill/>
    <a:ln>
      <a:noFill/>
    </a:ln>
  </c:spPr>
  <c:txPr>
    <a:bodyPr/>
    <a:lstStyle/>
    <a:p>
      <a:pPr>
        <a:defRPr sz="1075" b="0" i="0" u="none" strike="noStrike" baseline="0">
          <a:solidFill>
            <a:srgbClr val="000000"/>
          </a:solidFill>
          <a:latin typeface="Arial"/>
          <a:ea typeface="Arial"/>
          <a:cs typeface="Aria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991631799163199"/>
          <c:y val="6.5155807365439106E-2"/>
          <c:w val="0.78451882845188303"/>
          <c:h val="0.79603399433427702"/>
        </c:manualLayout>
      </c:layout>
      <c:barChart>
        <c:barDir val="bar"/>
        <c:grouping val="clustered"/>
        <c:varyColors val="0"/>
        <c:ser>
          <c:idx val="0"/>
          <c:order val="0"/>
          <c:tx>
            <c:strRef>
              <c:f>Sheet1!$A$2</c:f>
              <c:strCache>
                <c:ptCount val="1"/>
                <c:pt idx="0">
                  <c:v>Negative</c:v>
                </c:pt>
              </c:strCache>
            </c:strRef>
          </c:tx>
          <c:spPr>
            <a:solidFill>
              <a:srgbClr val="DD0806"/>
            </a:solidFill>
            <a:ln w="3175">
              <a:solidFill>
                <a:srgbClr val="000000"/>
              </a:solidFill>
              <a:prstDash val="solid"/>
            </a:ln>
            <a:effectLst>
              <a:outerShdw dist="35921" dir="2700000" algn="br">
                <a:srgbClr val="000000"/>
              </a:outerShdw>
            </a:effectLst>
          </c:spPr>
          <c:invertIfNegative val="0"/>
          <c:dLbls>
            <c:delete val="1"/>
          </c:dLbls>
          <c:cat>
            <c:strRef>
              <c:f>Sheet1!$B$1:$F$1</c:f>
              <c:strCache>
                <c:ptCount val="5"/>
                <c:pt idx="0">
                  <c:v>Texas State Board of Education</c:v>
                </c:pt>
                <c:pt idx="1">
                  <c:v>Texas State Teachers Association</c:v>
                </c:pt>
                <c:pt idx="2">
                  <c:v>Superintendent of your local School Board</c:v>
                </c:pt>
                <c:pt idx="3">
                  <c:v>Your local School Board</c:v>
                </c:pt>
                <c:pt idx="4">
                  <c:v>Teachers in your local schools</c:v>
                </c:pt>
              </c:strCache>
            </c:strRef>
          </c:cat>
          <c:val>
            <c:numRef>
              <c:f>Sheet1!$B$2:$F$2</c:f>
              <c:numCache>
                <c:formatCode>General</c:formatCode>
                <c:ptCount val="5"/>
                <c:pt idx="0">
                  <c:v>45</c:v>
                </c:pt>
                <c:pt idx="1">
                  <c:v>26</c:v>
                </c:pt>
                <c:pt idx="2">
                  <c:v>24</c:v>
                </c:pt>
                <c:pt idx="3">
                  <c:v>25</c:v>
                </c:pt>
                <c:pt idx="4">
                  <c:v>10</c:v>
                </c:pt>
              </c:numCache>
            </c:numRef>
          </c:val>
        </c:ser>
        <c:ser>
          <c:idx val="1"/>
          <c:order val="1"/>
          <c:tx>
            <c:strRef>
              <c:f>Sheet1!$A$3</c:f>
              <c:strCache>
                <c:ptCount val="1"/>
                <c:pt idx="0">
                  <c:v>Positive</c:v>
                </c:pt>
              </c:strCache>
            </c:strRef>
          </c:tx>
          <c:spPr>
            <a:solidFill>
              <a:srgbClr val="0000D4"/>
            </a:solidFill>
            <a:ln w="3175">
              <a:solidFill>
                <a:srgbClr val="000000"/>
              </a:solidFill>
              <a:prstDash val="solid"/>
            </a:ln>
            <a:effectLst>
              <a:outerShdw dist="35921" dir="2700000" algn="br">
                <a:srgbClr val="000000"/>
              </a:outerShdw>
            </a:effectLst>
          </c:spPr>
          <c:invertIfNegative val="0"/>
          <c:dLbls>
            <c:delete val="1"/>
          </c:dLbls>
          <c:cat>
            <c:strRef>
              <c:f>Sheet1!$B$1:$F$1</c:f>
              <c:strCache>
                <c:ptCount val="5"/>
                <c:pt idx="0">
                  <c:v>Texas State Board of Education</c:v>
                </c:pt>
                <c:pt idx="1">
                  <c:v>Texas State Teachers Association</c:v>
                </c:pt>
                <c:pt idx="2">
                  <c:v>Superintendent of your local School Board</c:v>
                </c:pt>
                <c:pt idx="3">
                  <c:v>Your local School Board</c:v>
                </c:pt>
                <c:pt idx="4">
                  <c:v>Teachers in your local schools</c:v>
                </c:pt>
              </c:strCache>
            </c:strRef>
          </c:cat>
          <c:val>
            <c:numRef>
              <c:f>Sheet1!$B$3:$F$3</c:f>
              <c:numCache>
                <c:formatCode>General</c:formatCode>
                <c:ptCount val="5"/>
                <c:pt idx="0">
                  <c:v>47</c:v>
                </c:pt>
                <c:pt idx="1">
                  <c:v>55</c:v>
                </c:pt>
                <c:pt idx="2">
                  <c:v>65</c:v>
                </c:pt>
                <c:pt idx="3">
                  <c:v>67</c:v>
                </c:pt>
                <c:pt idx="4">
                  <c:v>84</c:v>
                </c:pt>
              </c:numCache>
            </c:numRef>
          </c:val>
        </c:ser>
        <c:dLbls>
          <c:showLegendKey val="0"/>
          <c:showVal val="1"/>
          <c:showCatName val="0"/>
          <c:showSerName val="0"/>
          <c:showPercent val="0"/>
          <c:showBubbleSize val="0"/>
        </c:dLbls>
        <c:gapWidth val="150"/>
        <c:axId val="143563776"/>
        <c:axId val="143721216"/>
      </c:barChart>
      <c:catAx>
        <c:axId val="143563776"/>
        <c:scaling>
          <c:orientation val="minMax"/>
        </c:scaling>
        <c:delete val="0"/>
        <c:axPos val="l"/>
        <c:numFmt formatCode="General" sourceLinked="1"/>
        <c:majorTickMark val="out"/>
        <c:minorTickMark val="none"/>
        <c:tickLblPos val="nextTo"/>
        <c:spPr>
          <a:ln w="2899">
            <a:solidFill>
              <a:srgbClr val="000000"/>
            </a:solidFill>
            <a:prstDash val="solid"/>
          </a:ln>
        </c:spPr>
        <c:txPr>
          <a:bodyPr rot="0" vert="horz"/>
          <a:lstStyle/>
          <a:p>
            <a:pPr>
              <a:defRPr sz="1095" b="1" i="0" u="none" strike="noStrike" baseline="0">
                <a:solidFill>
                  <a:srgbClr val="000000"/>
                </a:solidFill>
                <a:latin typeface="Arial"/>
                <a:ea typeface="Arial"/>
                <a:cs typeface="Arial"/>
              </a:defRPr>
            </a:pPr>
            <a:endParaRPr lang="en-US"/>
          </a:p>
        </c:txPr>
        <c:crossAx val="143721216"/>
        <c:crosses val="autoZero"/>
        <c:auto val="1"/>
        <c:lblAlgn val="ctr"/>
        <c:lblOffset val="100"/>
        <c:tickLblSkip val="1"/>
        <c:tickMarkSkip val="1"/>
        <c:noMultiLvlLbl val="0"/>
      </c:catAx>
      <c:valAx>
        <c:axId val="143721216"/>
        <c:scaling>
          <c:orientation val="minMax"/>
          <c:max val="100"/>
        </c:scaling>
        <c:delete val="0"/>
        <c:axPos val="b"/>
        <c:title>
          <c:tx>
            <c:rich>
              <a:bodyPr/>
              <a:lstStyle/>
              <a:p>
                <a:pPr>
                  <a:defRPr sz="795" b="0" i="0" u="none" strike="noStrike" baseline="0">
                    <a:solidFill>
                      <a:srgbClr val="000000"/>
                    </a:solidFill>
                    <a:latin typeface="Arial"/>
                    <a:ea typeface="Arial"/>
                    <a:cs typeface="Arial"/>
                  </a:defRPr>
                </a:pPr>
                <a:r>
                  <a:rPr lang="en-US" dirty="0"/>
                  <a:t>%</a:t>
                </a:r>
              </a:p>
            </c:rich>
          </c:tx>
          <c:layout>
            <c:manualLayout>
              <c:xMode val="edge"/>
              <c:yMode val="edge"/>
              <c:x val="0.55857743986130204"/>
              <c:y val="0.91501423550869698"/>
            </c:manualLayout>
          </c:layout>
          <c:overlay val="0"/>
          <c:spPr>
            <a:noFill/>
            <a:ln w="23197">
              <a:noFill/>
            </a:ln>
          </c:spPr>
        </c:title>
        <c:numFmt formatCode="General" sourceLinked="1"/>
        <c:majorTickMark val="out"/>
        <c:minorTickMark val="none"/>
        <c:tickLblPos val="nextTo"/>
        <c:spPr>
          <a:ln w="2899">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43563776"/>
        <c:crosses val="autoZero"/>
        <c:crossBetween val="between"/>
      </c:valAx>
      <c:spPr>
        <a:noFill/>
        <a:ln w="25402">
          <a:noFill/>
        </a:ln>
      </c:spPr>
    </c:plotArea>
    <c:legend>
      <c:legendPos val="r"/>
      <c:layout>
        <c:manualLayout>
          <c:xMode val="edge"/>
          <c:yMode val="edge"/>
          <c:x val="0.44289655080993701"/>
          <c:y val="0"/>
          <c:w val="0.119273177973965"/>
          <c:h val="6.5426014416986505E-2"/>
        </c:manualLayout>
      </c:layout>
      <c:overlay val="0"/>
      <c:spPr>
        <a:noFill/>
        <a:ln w="23197">
          <a:noFill/>
        </a:ln>
      </c:spPr>
      <c:txPr>
        <a:bodyPr/>
        <a:lstStyle/>
        <a:p>
          <a:pPr>
            <a:defRPr sz="1000" b="0" i="0" u="none" strike="noStrike" baseline="0">
              <a:solidFill>
                <a:srgbClr val="000000"/>
              </a:solidFill>
              <a:latin typeface="Arial"/>
              <a:ea typeface="Arial"/>
              <a:cs typeface="Arial"/>
            </a:defRPr>
          </a:pPr>
          <a:endParaRPr lang="en-US"/>
        </a:p>
      </c:txPr>
    </c:legend>
    <c:plotVisOnly val="1"/>
    <c:dispBlanksAs val="gap"/>
    <c:showDLblsOverMax val="0"/>
  </c:chart>
  <c:spPr>
    <a:noFill/>
    <a:ln>
      <a:noFill/>
    </a:ln>
  </c:spPr>
  <c:txPr>
    <a:bodyPr/>
    <a:lstStyle/>
    <a:p>
      <a:pPr>
        <a:defRPr sz="73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081081081081099E-2"/>
          <c:y val="8.35443037974683E-2"/>
          <c:w val="0.82882882882882902"/>
          <c:h val="0.82535480792173699"/>
        </c:manualLayout>
      </c:layout>
      <c:barChart>
        <c:barDir val="bar"/>
        <c:grouping val="stacked"/>
        <c:varyColors val="0"/>
        <c:ser>
          <c:idx val="0"/>
          <c:order val="0"/>
          <c:tx>
            <c:strRef>
              <c:f>Sheet1!$A$2</c:f>
              <c:strCache>
                <c:ptCount val="1"/>
                <c:pt idx="0">
                  <c:v>1st Choice</c:v>
                </c:pt>
              </c:strCache>
            </c:strRef>
          </c:tx>
          <c:spPr>
            <a:solidFill>
              <a:srgbClr val="008000"/>
            </a:solidFill>
            <a:ln w="12700">
              <a:solidFill>
                <a:srgbClr val="000000"/>
              </a:solidFill>
              <a:prstDash val="solid"/>
            </a:ln>
            <a:effectLst>
              <a:outerShdw dist="35921" dir="2700000" algn="br">
                <a:srgbClr val="000000"/>
              </a:outerShdw>
            </a:effectLst>
          </c:spPr>
          <c:invertIfNegative val="0"/>
          <c:dLbls>
            <c:spPr>
              <a:noFill/>
              <a:ln w="25400">
                <a:noFill/>
              </a:ln>
            </c:spPr>
            <c:txPr>
              <a:bodyPr/>
              <a:lstStyle/>
              <a:p>
                <a:pPr>
                  <a:defRPr sz="1100" b="1" i="0" u="none" strike="noStrike" baseline="0">
                    <a:solidFill>
                      <a:srgbClr val="FFFFFF"/>
                    </a:solidFill>
                    <a:latin typeface="Arial"/>
                    <a:ea typeface="Arial"/>
                    <a:cs typeface="Arial"/>
                  </a:defRPr>
                </a:pPr>
                <a:endParaRPr lang="en-US"/>
              </a:p>
            </c:txPr>
            <c:showLegendKey val="0"/>
            <c:showVal val="1"/>
            <c:showCatName val="0"/>
            <c:showSerName val="0"/>
            <c:showPercent val="0"/>
            <c:showBubbleSize val="0"/>
            <c:showLeaderLines val="0"/>
          </c:dLbls>
          <c:cat>
            <c:numRef>
              <c:f>Sheet1!$B$1:$G$1</c:f>
              <c:numCache>
                <c:formatCode>General</c:formatCode>
                <c:ptCount val="6"/>
              </c:numCache>
            </c:numRef>
          </c:cat>
          <c:val>
            <c:numRef>
              <c:f>Sheet1!$B$2:$G$2</c:f>
              <c:numCache>
                <c:formatCode>General</c:formatCode>
                <c:ptCount val="6"/>
                <c:pt idx="0">
                  <c:v>8</c:v>
                </c:pt>
                <c:pt idx="1">
                  <c:v>13</c:v>
                </c:pt>
                <c:pt idx="2">
                  <c:v>13</c:v>
                </c:pt>
                <c:pt idx="3">
                  <c:v>14</c:v>
                </c:pt>
                <c:pt idx="4">
                  <c:v>20</c:v>
                </c:pt>
                <c:pt idx="5">
                  <c:v>27</c:v>
                </c:pt>
              </c:numCache>
            </c:numRef>
          </c:val>
        </c:ser>
        <c:ser>
          <c:idx val="1"/>
          <c:order val="1"/>
          <c:tx>
            <c:strRef>
              <c:f>Sheet1!$A$3</c:f>
              <c:strCache>
                <c:ptCount val="1"/>
                <c:pt idx="0">
                  <c:v>2nd Choice</c:v>
                </c:pt>
              </c:strCache>
            </c:strRef>
          </c:tx>
          <c:spPr>
            <a:solidFill>
              <a:srgbClr val="CCFFCC"/>
            </a:solidFill>
            <a:ln w="12700">
              <a:solidFill>
                <a:srgbClr val="000000"/>
              </a:solidFill>
              <a:prstDash val="solid"/>
            </a:ln>
            <a:effectLst>
              <a:outerShdw dist="35921" dir="2700000" algn="br">
                <a:srgbClr val="000000"/>
              </a:outerShdw>
            </a:effectLst>
          </c:spPr>
          <c:invertIfNegative val="0"/>
          <c:dLbls>
            <c:spPr>
              <a:noFill/>
              <a:ln w="25400">
                <a:noFill/>
              </a:ln>
            </c:spPr>
            <c:txPr>
              <a:bodyPr/>
              <a:lstStyle/>
              <a:p>
                <a:pPr>
                  <a:defRPr sz="10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numRef>
              <c:f>Sheet1!$B$1:$G$1</c:f>
              <c:numCache>
                <c:formatCode>General</c:formatCode>
                <c:ptCount val="6"/>
              </c:numCache>
            </c:numRef>
          </c:cat>
          <c:val>
            <c:numRef>
              <c:f>Sheet1!$B$3:$G$3</c:f>
              <c:numCache>
                <c:formatCode>General</c:formatCode>
                <c:ptCount val="6"/>
                <c:pt idx="0">
                  <c:v>10</c:v>
                </c:pt>
                <c:pt idx="1">
                  <c:v>21</c:v>
                </c:pt>
                <c:pt idx="2">
                  <c:v>16</c:v>
                </c:pt>
                <c:pt idx="3">
                  <c:v>8</c:v>
                </c:pt>
                <c:pt idx="4">
                  <c:v>23</c:v>
                </c:pt>
                <c:pt idx="5">
                  <c:v>19</c:v>
                </c:pt>
              </c:numCache>
            </c:numRef>
          </c:val>
        </c:ser>
        <c:dLbls>
          <c:showLegendKey val="0"/>
          <c:showVal val="1"/>
          <c:showCatName val="0"/>
          <c:showSerName val="0"/>
          <c:showPercent val="0"/>
          <c:showBubbleSize val="0"/>
        </c:dLbls>
        <c:gapWidth val="70"/>
        <c:overlap val="100"/>
        <c:axId val="143971072"/>
        <c:axId val="143972608"/>
      </c:barChart>
      <c:catAx>
        <c:axId val="143971072"/>
        <c:scaling>
          <c:orientation val="minMax"/>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850" b="0" i="0" u="none" strike="noStrike" baseline="0">
                <a:solidFill>
                  <a:srgbClr val="000000"/>
                </a:solidFill>
                <a:latin typeface="Arial"/>
                <a:ea typeface="Arial"/>
                <a:cs typeface="Arial"/>
              </a:defRPr>
            </a:pPr>
            <a:endParaRPr lang="en-US"/>
          </a:p>
        </c:txPr>
        <c:crossAx val="143972608"/>
        <c:crosses val="autoZero"/>
        <c:auto val="1"/>
        <c:lblAlgn val="ctr"/>
        <c:lblOffset val="100"/>
        <c:tickLblSkip val="1"/>
        <c:tickMarkSkip val="1"/>
        <c:noMultiLvlLbl val="0"/>
      </c:catAx>
      <c:valAx>
        <c:axId val="143972608"/>
        <c:scaling>
          <c:orientation val="minMax"/>
          <c:max val="60"/>
        </c:scaling>
        <c:delete val="0"/>
        <c:axPos val="b"/>
        <c:title>
          <c:tx>
            <c:rich>
              <a:bodyPr/>
              <a:lstStyle/>
              <a:p>
                <a:pPr>
                  <a:defRPr sz="850" b="0" i="0" u="none" strike="noStrike" baseline="0">
                    <a:solidFill>
                      <a:srgbClr val="000000"/>
                    </a:solidFill>
                    <a:latin typeface="Arial"/>
                    <a:ea typeface="Arial"/>
                    <a:cs typeface="Arial"/>
                  </a:defRPr>
                </a:pPr>
                <a:r>
                  <a:rPr lang="en-US"/>
                  <a:t>%</a:t>
                </a:r>
              </a:p>
            </c:rich>
          </c:tx>
          <c:layout>
            <c:manualLayout>
              <c:xMode val="edge"/>
              <c:yMode val="edge"/>
              <c:x val="0.44144144144144098"/>
              <c:y val="0.962025316455696"/>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43971072"/>
        <c:crosses val="autoZero"/>
        <c:crossBetween val="between"/>
        <c:majorUnit val="20"/>
      </c:valAx>
      <c:spPr>
        <a:noFill/>
        <a:ln w="25400">
          <a:noFill/>
        </a:ln>
      </c:spPr>
    </c:plotArea>
    <c:legend>
      <c:legendPos val="t"/>
      <c:layout>
        <c:manualLayout>
          <c:xMode val="edge"/>
          <c:yMode val="edge"/>
          <c:x val="0.10006421072365999"/>
          <c:y val="7.5949367088607601E-3"/>
          <c:w val="0.647844488188976"/>
          <c:h val="5.82278481012658E-2"/>
        </c:manualLayout>
      </c:layout>
      <c:overlay val="0"/>
      <c:spPr>
        <a:noFill/>
        <a:ln w="25400">
          <a:noFill/>
        </a:ln>
      </c:spPr>
      <c:txPr>
        <a:bodyPr/>
        <a:lstStyle/>
        <a:p>
          <a:pPr>
            <a:defRPr sz="735" b="0" i="0" u="none" strike="noStrike" baseline="0">
              <a:solidFill>
                <a:srgbClr val="000000"/>
              </a:solidFill>
              <a:latin typeface="Arial Narrow"/>
              <a:ea typeface="Arial Narrow"/>
              <a:cs typeface="Arial Narrow"/>
            </a:defRPr>
          </a:pPr>
          <a:endParaRPr lang="en-US"/>
        </a:p>
      </c:txPr>
    </c:legend>
    <c:plotVisOnly val="1"/>
    <c:dispBlanksAs val="gap"/>
    <c:showDLblsOverMax val="0"/>
  </c:chart>
  <c:spPr>
    <a:noFill/>
    <a:ln>
      <a:noFill/>
    </a:ln>
  </c:spPr>
  <c:txPr>
    <a:bodyPr/>
    <a:lstStyle/>
    <a:p>
      <a:pPr>
        <a:defRPr sz="850" b="0" i="0" u="none" strike="noStrike" baseline="0">
          <a:solidFill>
            <a:srgbClr val="000000"/>
          </a:solidFill>
          <a:latin typeface="Arial"/>
          <a:ea typeface="Arial"/>
          <a:cs typeface="Aria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081081081081099E-2"/>
          <c:y val="8.35443037974683E-2"/>
          <c:w val="0.82882882882882902"/>
          <c:h val="0.82535480792173699"/>
        </c:manualLayout>
      </c:layout>
      <c:barChart>
        <c:barDir val="bar"/>
        <c:grouping val="stacked"/>
        <c:varyColors val="0"/>
        <c:ser>
          <c:idx val="0"/>
          <c:order val="0"/>
          <c:tx>
            <c:strRef>
              <c:f>Sheet1!$A$2</c:f>
              <c:strCache>
                <c:ptCount val="1"/>
                <c:pt idx="0">
                  <c:v>% Strongly Favor</c:v>
                </c:pt>
              </c:strCache>
            </c:strRef>
          </c:tx>
          <c:spPr>
            <a:solidFill>
              <a:srgbClr val="0000FF"/>
            </a:solidFill>
            <a:ln w="12700">
              <a:solidFill>
                <a:srgbClr val="000000"/>
              </a:solidFill>
              <a:prstDash val="solid"/>
            </a:ln>
            <a:effectLst>
              <a:outerShdw dist="35921" dir="2700000" algn="br">
                <a:srgbClr val="000000"/>
              </a:outerShdw>
            </a:effectLst>
          </c:spPr>
          <c:invertIfNegative val="0"/>
          <c:dLbls>
            <c:spPr>
              <a:noFill/>
              <a:ln w="25400">
                <a:noFill/>
              </a:ln>
            </c:spPr>
            <c:txPr>
              <a:bodyPr/>
              <a:lstStyle/>
              <a:p>
                <a:pPr>
                  <a:defRPr sz="1100" b="1" i="0" u="none" strike="noStrike" baseline="0">
                    <a:solidFill>
                      <a:srgbClr val="FFFFFF"/>
                    </a:solidFill>
                    <a:latin typeface="Arial"/>
                    <a:ea typeface="Arial"/>
                    <a:cs typeface="Arial"/>
                  </a:defRPr>
                </a:pPr>
                <a:endParaRPr lang="en-US"/>
              </a:p>
            </c:txPr>
            <c:showLegendKey val="0"/>
            <c:showVal val="1"/>
            <c:showCatName val="0"/>
            <c:showSerName val="0"/>
            <c:showPercent val="0"/>
            <c:showBubbleSize val="0"/>
            <c:showLeaderLines val="0"/>
          </c:dLbls>
          <c:cat>
            <c:numRef>
              <c:f>Sheet1!$B$1:$G$1</c:f>
              <c:numCache>
                <c:formatCode>General</c:formatCode>
                <c:ptCount val="6"/>
              </c:numCache>
            </c:numRef>
          </c:cat>
          <c:val>
            <c:numRef>
              <c:f>Sheet1!$B$2:$G$2</c:f>
              <c:numCache>
                <c:formatCode>General</c:formatCode>
                <c:ptCount val="6"/>
                <c:pt idx="0">
                  <c:v>47</c:v>
                </c:pt>
                <c:pt idx="1">
                  <c:v>51</c:v>
                </c:pt>
                <c:pt idx="2">
                  <c:v>54</c:v>
                </c:pt>
                <c:pt idx="3">
                  <c:v>65</c:v>
                </c:pt>
                <c:pt idx="4">
                  <c:v>66</c:v>
                </c:pt>
                <c:pt idx="5">
                  <c:v>68</c:v>
                </c:pt>
              </c:numCache>
            </c:numRef>
          </c:val>
        </c:ser>
        <c:ser>
          <c:idx val="1"/>
          <c:order val="1"/>
          <c:tx>
            <c:strRef>
              <c:f>Sheet1!$A$3</c:f>
              <c:strCache>
                <c:ptCount val="1"/>
                <c:pt idx="0">
                  <c:v>% S'what Favor</c:v>
                </c:pt>
              </c:strCache>
            </c:strRef>
          </c:tx>
          <c:spPr>
            <a:solidFill>
              <a:schemeClr val="tx2">
                <a:lumMod val="20000"/>
                <a:lumOff val="80000"/>
              </a:schemeClr>
            </a:solidFill>
            <a:ln w="12700">
              <a:solidFill>
                <a:srgbClr val="000000"/>
              </a:solidFill>
              <a:prstDash val="solid"/>
            </a:ln>
            <a:effectLst>
              <a:outerShdw dist="35921" dir="2700000" algn="br">
                <a:srgbClr val="000000"/>
              </a:outerShdw>
            </a:effectLst>
          </c:spPr>
          <c:invertIfNegative val="0"/>
          <c:dLbls>
            <c:spPr>
              <a:noFill/>
              <a:ln w="25400">
                <a:noFill/>
              </a:ln>
            </c:spPr>
            <c:txPr>
              <a:bodyPr/>
              <a:lstStyle/>
              <a:p>
                <a:pPr>
                  <a:defRPr sz="10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numRef>
              <c:f>Sheet1!$B$1:$G$1</c:f>
              <c:numCache>
                <c:formatCode>General</c:formatCode>
                <c:ptCount val="6"/>
              </c:numCache>
            </c:numRef>
          </c:cat>
          <c:val>
            <c:numRef>
              <c:f>Sheet1!$B$3:$G$3</c:f>
              <c:numCache>
                <c:formatCode>General</c:formatCode>
                <c:ptCount val="6"/>
                <c:pt idx="0">
                  <c:v>27</c:v>
                </c:pt>
                <c:pt idx="1">
                  <c:v>30</c:v>
                </c:pt>
                <c:pt idx="2">
                  <c:v>26</c:v>
                </c:pt>
                <c:pt idx="3">
                  <c:v>18</c:v>
                </c:pt>
                <c:pt idx="4">
                  <c:v>19</c:v>
                </c:pt>
                <c:pt idx="5">
                  <c:v>19</c:v>
                </c:pt>
              </c:numCache>
            </c:numRef>
          </c:val>
        </c:ser>
        <c:dLbls>
          <c:showLegendKey val="0"/>
          <c:showVal val="1"/>
          <c:showCatName val="0"/>
          <c:showSerName val="0"/>
          <c:showPercent val="0"/>
          <c:showBubbleSize val="0"/>
        </c:dLbls>
        <c:gapWidth val="70"/>
        <c:overlap val="100"/>
        <c:axId val="144554624"/>
        <c:axId val="144564608"/>
      </c:barChart>
      <c:catAx>
        <c:axId val="144554624"/>
        <c:scaling>
          <c:orientation val="minMax"/>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850" b="0" i="0" u="none" strike="noStrike" baseline="0">
                <a:solidFill>
                  <a:srgbClr val="000000"/>
                </a:solidFill>
                <a:latin typeface="Arial"/>
                <a:ea typeface="Arial"/>
                <a:cs typeface="Arial"/>
              </a:defRPr>
            </a:pPr>
            <a:endParaRPr lang="en-US"/>
          </a:p>
        </c:txPr>
        <c:crossAx val="144564608"/>
        <c:crosses val="autoZero"/>
        <c:auto val="1"/>
        <c:lblAlgn val="ctr"/>
        <c:lblOffset val="100"/>
        <c:tickLblSkip val="1"/>
        <c:tickMarkSkip val="1"/>
        <c:noMultiLvlLbl val="0"/>
      </c:catAx>
      <c:valAx>
        <c:axId val="144564608"/>
        <c:scaling>
          <c:orientation val="minMax"/>
          <c:max val="100"/>
        </c:scaling>
        <c:delete val="0"/>
        <c:axPos val="b"/>
        <c:title>
          <c:tx>
            <c:rich>
              <a:bodyPr/>
              <a:lstStyle/>
              <a:p>
                <a:pPr>
                  <a:defRPr sz="850" b="0" i="0" u="none" strike="noStrike" baseline="0">
                    <a:solidFill>
                      <a:srgbClr val="000000"/>
                    </a:solidFill>
                    <a:latin typeface="Arial"/>
                    <a:ea typeface="Arial"/>
                    <a:cs typeface="Arial"/>
                  </a:defRPr>
                </a:pPr>
                <a:r>
                  <a:rPr lang="en-US"/>
                  <a:t>%</a:t>
                </a:r>
              </a:p>
            </c:rich>
          </c:tx>
          <c:layout>
            <c:manualLayout>
              <c:xMode val="edge"/>
              <c:yMode val="edge"/>
              <c:x val="0.44144144144144098"/>
              <c:y val="0.962025316455696"/>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44554624"/>
        <c:crosses val="autoZero"/>
        <c:crossBetween val="between"/>
        <c:majorUnit val="20"/>
      </c:valAx>
      <c:spPr>
        <a:noFill/>
        <a:ln w="25400">
          <a:noFill/>
        </a:ln>
      </c:spPr>
    </c:plotArea>
    <c:legend>
      <c:legendPos val="t"/>
      <c:layout>
        <c:manualLayout>
          <c:xMode val="edge"/>
          <c:yMode val="edge"/>
          <c:x val="0.10006421072365999"/>
          <c:y val="7.5949367088607601E-3"/>
          <c:w val="0.81451128608923895"/>
          <c:h val="5.82278481012658E-2"/>
        </c:manualLayout>
      </c:layout>
      <c:overlay val="0"/>
      <c:spPr>
        <a:noFill/>
        <a:ln w="25400">
          <a:noFill/>
        </a:ln>
      </c:spPr>
      <c:txPr>
        <a:bodyPr/>
        <a:lstStyle/>
        <a:p>
          <a:pPr>
            <a:defRPr sz="735" b="0" i="0" u="none" strike="noStrike" baseline="0">
              <a:solidFill>
                <a:srgbClr val="000000"/>
              </a:solidFill>
              <a:latin typeface="Arial Narrow"/>
              <a:ea typeface="Arial Narrow"/>
              <a:cs typeface="Arial Narrow"/>
            </a:defRPr>
          </a:pPr>
          <a:endParaRPr lang="en-US"/>
        </a:p>
      </c:txPr>
    </c:legend>
    <c:plotVisOnly val="1"/>
    <c:dispBlanksAs val="gap"/>
    <c:showDLblsOverMax val="0"/>
  </c:chart>
  <c:spPr>
    <a:noFill/>
    <a:ln>
      <a:noFill/>
    </a:ln>
  </c:spPr>
  <c:txPr>
    <a:bodyPr/>
    <a:lstStyle/>
    <a:p>
      <a:pPr>
        <a:defRPr sz="850" b="0" i="0" u="none" strike="noStrike" baseline="0">
          <a:solidFill>
            <a:srgbClr val="000000"/>
          </a:solidFill>
          <a:latin typeface="Arial"/>
          <a:ea typeface="Arial"/>
          <a:cs typeface="Arial"/>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w="25404">
          <a:noFill/>
        </a:ln>
      </c:spPr>
    </c:title>
    <c:autoTitleDeleted val="0"/>
    <c:plotArea>
      <c:layout>
        <c:manualLayout>
          <c:layoutTarget val="inner"/>
          <c:xMode val="edge"/>
          <c:yMode val="edge"/>
          <c:x val="0.27852804736617198"/>
          <c:y val="0"/>
          <c:w val="0.64978758469144804"/>
          <c:h val="0.64986154855642997"/>
        </c:manualLayout>
      </c:layout>
      <c:barChart>
        <c:barDir val="bar"/>
        <c:grouping val="clustered"/>
        <c:varyColors val="0"/>
        <c:ser>
          <c:idx val="0"/>
          <c:order val="0"/>
          <c:tx>
            <c:strRef>
              <c:f>Sheet1!$A$2</c:f>
              <c:strCache>
                <c:ptCount val="1"/>
              </c:strCache>
            </c:strRef>
          </c:tx>
          <c:spPr>
            <a:solidFill>
              <a:srgbClr val="0000FF"/>
            </a:solidFill>
            <a:ln w="12701">
              <a:solidFill>
                <a:srgbClr val="000000"/>
              </a:solidFill>
              <a:prstDash val="solid"/>
            </a:ln>
            <a:effectLst>
              <a:outerShdw dist="35921" dir="2700000" algn="br">
                <a:srgbClr val="000000"/>
              </a:outerShdw>
            </a:effectLst>
          </c:spPr>
          <c:invertIfNegative val="0"/>
          <c:dPt>
            <c:idx val="0"/>
            <c:invertIfNegative val="0"/>
            <c:bubble3D val="0"/>
            <c:spPr>
              <a:solidFill>
                <a:srgbClr val="FF0000"/>
              </a:solidFill>
              <a:ln w="12701">
                <a:solidFill>
                  <a:srgbClr val="000000"/>
                </a:solidFill>
                <a:prstDash val="solid"/>
              </a:ln>
              <a:effectLst>
                <a:outerShdw dist="35921" dir="2700000" algn="br">
                  <a:srgbClr val="000000"/>
                </a:outerShdw>
              </a:effectLst>
            </c:spPr>
          </c:dPt>
          <c:dLbls>
            <c:spPr>
              <a:noFill/>
              <a:ln w="25406">
                <a:noFill/>
              </a:ln>
            </c:spPr>
            <c:txPr>
              <a:bodyPr/>
              <a:lstStyle/>
              <a:p>
                <a:pPr>
                  <a:defRPr sz="1400" b="1" i="1"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Sheet1!$B$1:$C$1</c:f>
              <c:strCache>
                <c:ptCount val="2"/>
                <c:pt idx="0">
                  <c:v>Bad idea</c:v>
                </c:pt>
                <c:pt idx="1">
                  <c:v>Good idea</c:v>
                </c:pt>
              </c:strCache>
            </c:strRef>
          </c:cat>
          <c:val>
            <c:numRef>
              <c:f>Sheet1!$B$2:$C$2</c:f>
              <c:numCache>
                <c:formatCode>General</c:formatCode>
                <c:ptCount val="2"/>
                <c:pt idx="0">
                  <c:v>56</c:v>
                </c:pt>
                <c:pt idx="1">
                  <c:v>39</c:v>
                </c:pt>
              </c:numCache>
            </c:numRef>
          </c:val>
        </c:ser>
        <c:dLbls>
          <c:showLegendKey val="0"/>
          <c:showVal val="1"/>
          <c:showCatName val="0"/>
          <c:showSerName val="0"/>
          <c:showPercent val="0"/>
          <c:showBubbleSize val="0"/>
        </c:dLbls>
        <c:gapWidth val="40"/>
        <c:axId val="144359808"/>
        <c:axId val="144361344"/>
      </c:barChart>
      <c:catAx>
        <c:axId val="144359808"/>
        <c:scaling>
          <c:orientation val="minMax"/>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200" b="1" i="0" u="none" strike="noStrike" baseline="0">
                <a:solidFill>
                  <a:srgbClr val="000000"/>
                </a:solidFill>
                <a:latin typeface="Arial Narrow"/>
                <a:ea typeface="Arial Narrow"/>
                <a:cs typeface="Arial Narrow"/>
              </a:defRPr>
            </a:pPr>
            <a:endParaRPr lang="en-US"/>
          </a:p>
        </c:txPr>
        <c:crossAx val="144361344"/>
        <c:crosses val="autoZero"/>
        <c:auto val="1"/>
        <c:lblAlgn val="ctr"/>
        <c:lblOffset val="100"/>
        <c:tickLblSkip val="1"/>
        <c:tickMarkSkip val="1"/>
        <c:noMultiLvlLbl val="0"/>
      </c:catAx>
      <c:valAx>
        <c:axId val="144361344"/>
        <c:scaling>
          <c:orientation val="minMax"/>
          <c:max val="100"/>
          <c:min val="0"/>
        </c:scaling>
        <c:delete val="0"/>
        <c:axPos val="b"/>
        <c:title>
          <c:tx>
            <c:rich>
              <a:bodyPr/>
              <a:lstStyle/>
              <a:p>
                <a:pPr>
                  <a:defRPr sz="800" b="0" i="0" u="none" strike="noStrike" baseline="0">
                    <a:solidFill>
                      <a:srgbClr val="000000"/>
                    </a:solidFill>
                    <a:latin typeface="Arial"/>
                    <a:ea typeface="Arial"/>
                    <a:cs typeface="Arial"/>
                  </a:defRPr>
                </a:pPr>
                <a:r>
                  <a:rPr lang="en-US"/>
                  <a:t>%</a:t>
                </a:r>
              </a:p>
            </c:rich>
          </c:tx>
          <c:layout>
            <c:manualLayout>
              <c:xMode val="edge"/>
              <c:yMode val="edge"/>
              <c:x val="0.579545826771654"/>
              <c:y val="0.84824521934758201"/>
            </c:manualLayout>
          </c:layout>
          <c:overlay val="0"/>
          <c:spPr>
            <a:noFill/>
            <a:ln w="25406">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44359808"/>
        <c:crosses val="autoZero"/>
        <c:crossBetween val="between"/>
        <c:majorUnit val="20"/>
      </c:valAx>
      <c:spPr>
        <a:noFill/>
        <a:ln w="25402">
          <a:noFill/>
        </a:ln>
      </c:spPr>
    </c:plotArea>
    <c:plotVisOnly val="1"/>
    <c:dispBlanksAs val="gap"/>
    <c:showDLblsOverMax val="0"/>
  </c:chart>
  <c:spPr>
    <a:noFill/>
    <a:ln>
      <a:noFill/>
    </a:ln>
  </c:spPr>
  <c:txPr>
    <a:bodyPr/>
    <a:lstStyle/>
    <a:p>
      <a:pPr>
        <a:defRPr sz="1075" b="0" i="0" u="none" strike="noStrike" baseline="0">
          <a:solidFill>
            <a:srgbClr val="000000"/>
          </a:solidFill>
          <a:latin typeface="Arial"/>
          <a:ea typeface="Arial"/>
          <a:cs typeface="Arial"/>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w="25380">
          <a:noFill/>
        </a:ln>
      </c:spPr>
    </c:title>
    <c:autoTitleDeleted val="0"/>
    <c:plotArea>
      <c:layout>
        <c:manualLayout>
          <c:layoutTarget val="inner"/>
          <c:xMode val="edge"/>
          <c:yMode val="edge"/>
          <c:x val="0.30651552176667601"/>
          <c:y val="0.136656944944166"/>
          <c:w val="0.40692144085437598"/>
          <c:h val="0.65295048166275904"/>
        </c:manualLayout>
      </c:layout>
      <c:pieChart>
        <c:varyColors val="1"/>
        <c:ser>
          <c:idx val="0"/>
          <c:order val="0"/>
          <c:tx>
            <c:strRef>
              <c:f>Sheet1!$A$2</c:f>
              <c:strCache>
                <c:ptCount val="1"/>
              </c:strCache>
            </c:strRef>
          </c:tx>
          <c:spPr>
            <a:solidFill>
              <a:srgbClr val="63AAFE"/>
            </a:solidFill>
            <a:ln w="12690">
              <a:solidFill>
                <a:srgbClr val="000000"/>
              </a:solidFill>
              <a:prstDash val="solid"/>
            </a:ln>
            <a:effectLst>
              <a:outerShdw dist="35921" dir="2700000" algn="br">
                <a:srgbClr val="000000"/>
              </a:outerShdw>
            </a:effectLst>
          </c:spPr>
          <c:dPt>
            <c:idx val="0"/>
            <c:bubble3D val="0"/>
            <c:spPr>
              <a:solidFill>
                <a:srgbClr val="0000D4"/>
              </a:solidFill>
              <a:ln w="12690">
                <a:solidFill>
                  <a:srgbClr val="000000"/>
                </a:solidFill>
                <a:prstDash val="solid"/>
              </a:ln>
              <a:effectLst>
                <a:outerShdw dist="35921" dir="2700000" algn="br">
                  <a:srgbClr val="000000"/>
                </a:outerShdw>
              </a:effectLst>
            </c:spPr>
          </c:dPt>
          <c:dPt>
            <c:idx val="1"/>
            <c:bubble3D val="0"/>
            <c:spPr>
              <a:solidFill>
                <a:schemeClr val="tx2">
                  <a:lumMod val="20000"/>
                  <a:lumOff val="80000"/>
                </a:schemeClr>
              </a:solidFill>
              <a:ln w="12690">
                <a:solidFill>
                  <a:srgbClr val="000000"/>
                </a:solidFill>
                <a:prstDash val="solid"/>
              </a:ln>
              <a:effectLst>
                <a:outerShdw dist="35921" dir="2700000" algn="br">
                  <a:srgbClr val="000000"/>
                </a:outerShdw>
              </a:effectLst>
            </c:spPr>
          </c:dPt>
          <c:dPt>
            <c:idx val="2"/>
            <c:bubble3D val="0"/>
            <c:spPr>
              <a:solidFill>
                <a:srgbClr val="FFFF00"/>
              </a:solidFill>
              <a:ln w="12690">
                <a:solidFill>
                  <a:srgbClr val="000000"/>
                </a:solidFill>
                <a:prstDash val="solid"/>
              </a:ln>
              <a:effectLst>
                <a:outerShdw dist="35921" dir="2700000" algn="br">
                  <a:srgbClr val="000000"/>
                </a:outerShdw>
              </a:effectLst>
            </c:spPr>
          </c:dPt>
          <c:dPt>
            <c:idx val="3"/>
            <c:bubble3D val="0"/>
            <c:spPr>
              <a:solidFill>
                <a:srgbClr val="008000"/>
              </a:solidFill>
              <a:ln w="12690">
                <a:solidFill>
                  <a:srgbClr val="000000"/>
                </a:solidFill>
                <a:prstDash val="solid"/>
              </a:ln>
              <a:effectLst>
                <a:outerShdw dist="35921" dir="2700000" algn="br">
                  <a:srgbClr val="000000"/>
                </a:outerShdw>
              </a:effectLst>
            </c:spPr>
          </c:dPt>
          <c:dPt>
            <c:idx val="4"/>
            <c:bubble3D val="0"/>
            <c:spPr>
              <a:solidFill>
                <a:srgbClr val="FF0000"/>
              </a:solidFill>
              <a:ln w="12690">
                <a:solidFill>
                  <a:srgbClr val="000000"/>
                </a:solidFill>
                <a:prstDash val="solid"/>
              </a:ln>
              <a:effectLst>
                <a:outerShdw dist="35921" dir="2700000" algn="br">
                  <a:srgbClr val="000000"/>
                </a:outerShdw>
              </a:effectLst>
            </c:spPr>
          </c:dPt>
          <c:dPt>
            <c:idx val="5"/>
            <c:bubble3D val="0"/>
            <c:spPr>
              <a:solidFill>
                <a:schemeClr val="accent2"/>
              </a:solidFill>
              <a:ln w="12690">
                <a:solidFill>
                  <a:srgbClr val="000000"/>
                </a:solidFill>
                <a:prstDash val="solid"/>
              </a:ln>
              <a:effectLst>
                <a:outerShdw dist="35921" dir="2700000" algn="br">
                  <a:srgbClr val="000000"/>
                </a:outerShdw>
              </a:effectLst>
            </c:spPr>
          </c:dPt>
          <c:dLbls>
            <c:dLbl>
              <c:idx val="0"/>
              <c:layout>
                <c:manualLayout>
                  <c:x val="9.0166530907774406E-3"/>
                  <c:y val="-5.39433971375076E-2"/>
                </c:manualLayout>
              </c:layout>
              <c:dLblPos val="bestFit"/>
              <c:showLegendKey val="0"/>
              <c:showVal val="0"/>
              <c:showCatName val="1"/>
              <c:showSerName val="0"/>
              <c:showPercent val="0"/>
              <c:showBubbleSize val="0"/>
            </c:dLbl>
            <c:dLbl>
              <c:idx val="1"/>
              <c:layout>
                <c:manualLayout>
                  <c:x val="0.13004457416960799"/>
                  <c:y val="1.5564679831232E-3"/>
                </c:manualLayout>
              </c:layout>
              <c:dLblPos val="bestFit"/>
              <c:showLegendKey val="0"/>
              <c:showVal val="0"/>
              <c:showCatName val="1"/>
              <c:showSerName val="0"/>
              <c:showPercent val="0"/>
              <c:showBubbleSize val="0"/>
            </c:dLbl>
            <c:dLbl>
              <c:idx val="2"/>
              <c:layout>
                <c:manualLayout>
                  <c:x val="-4.2749570096841299E-2"/>
                  <c:y val="2.8173994749325901E-2"/>
                </c:manualLayout>
              </c:layout>
              <c:dLblPos val="bestFit"/>
              <c:showLegendKey val="0"/>
              <c:showVal val="0"/>
              <c:showCatName val="1"/>
              <c:showSerName val="0"/>
              <c:showPercent val="0"/>
              <c:showBubbleSize val="0"/>
            </c:dLbl>
            <c:dLbl>
              <c:idx val="3"/>
              <c:layout>
                <c:manualLayout>
                  <c:x val="-2.6752873563218399E-2"/>
                  <c:y val="-5.7099901136871502E-2"/>
                </c:manualLayout>
              </c:layout>
              <c:dLblPos val="bestFit"/>
              <c:showLegendKey val="0"/>
              <c:showVal val="0"/>
              <c:showCatName val="1"/>
              <c:showSerName val="0"/>
              <c:showPercent val="0"/>
              <c:showBubbleSize val="0"/>
            </c:dLbl>
            <c:dLbl>
              <c:idx val="4"/>
              <c:layout>
                <c:manualLayout>
                  <c:x val="-1.1413702597520101E-2"/>
                  <c:y val="1.7089197923402299E-2"/>
                </c:manualLayout>
              </c:layout>
              <c:showLegendKey val="0"/>
              <c:showVal val="0"/>
              <c:showCatName val="1"/>
              <c:showSerName val="0"/>
              <c:showPercent val="0"/>
              <c:showBubbleSize val="0"/>
            </c:dLbl>
            <c:dLbl>
              <c:idx val="5"/>
              <c:layout>
                <c:manualLayout>
                  <c:x val="7.4307629649742E-3"/>
                  <c:y val="-2.7121826749537899E-2"/>
                </c:manualLayout>
              </c:layout>
              <c:showLegendKey val="0"/>
              <c:showVal val="0"/>
              <c:showCatName val="1"/>
              <c:showSerName val="0"/>
              <c:showPercent val="0"/>
              <c:showBubbleSize val="0"/>
            </c:dLbl>
            <c:spPr>
              <a:noFill/>
              <a:ln w="25382">
                <a:noFill/>
              </a:ln>
            </c:spPr>
            <c:showLegendKey val="0"/>
            <c:showVal val="0"/>
            <c:showCatName val="1"/>
            <c:showSerName val="0"/>
            <c:showPercent val="0"/>
            <c:showBubbleSize val="0"/>
            <c:showLeaderLines val="0"/>
          </c:dLbls>
          <c:cat>
            <c:strRef>
              <c:f>Sheet1!$B$1:$G$1</c:f>
              <c:strCache>
                <c:ptCount val="6"/>
                <c:pt idx="0">
                  <c:v>Restore K-12 Education funding (39%)</c:v>
                </c:pt>
                <c:pt idx="1">
                  <c:v>Increase funding on all 3 (27%)</c:v>
                </c:pt>
                <c:pt idx="2">
                  <c:v>Increase funding on Water (5%)</c:v>
                </c:pt>
                <c:pt idx="3">
                  <c:v>Increase funding on Roads (4%)</c:v>
                </c:pt>
                <c:pt idx="4">
                  <c:v>Spend none/save (22%)</c:v>
                </c:pt>
                <c:pt idx="5">
                  <c:v>DK (3%)</c:v>
                </c:pt>
              </c:strCache>
            </c:strRef>
          </c:cat>
          <c:val>
            <c:numRef>
              <c:f>Sheet1!$B$2:$G$2</c:f>
              <c:numCache>
                <c:formatCode>General</c:formatCode>
                <c:ptCount val="6"/>
                <c:pt idx="0">
                  <c:v>39</c:v>
                </c:pt>
                <c:pt idx="1">
                  <c:v>27</c:v>
                </c:pt>
                <c:pt idx="2">
                  <c:v>5</c:v>
                </c:pt>
                <c:pt idx="3">
                  <c:v>4</c:v>
                </c:pt>
                <c:pt idx="4">
                  <c:v>22</c:v>
                </c:pt>
                <c:pt idx="5">
                  <c:v>3</c:v>
                </c:pt>
              </c:numCache>
            </c:numRef>
          </c:val>
        </c:ser>
        <c:dLbls>
          <c:showLegendKey val="0"/>
          <c:showVal val="0"/>
          <c:showCatName val="1"/>
          <c:showSerName val="0"/>
          <c:showPercent val="0"/>
          <c:showBubbleSize val="0"/>
          <c:showLeaderLines val="0"/>
        </c:dLbls>
        <c:firstSliceAng val="0"/>
      </c:pieChart>
      <c:spPr>
        <a:noFill/>
        <a:ln w="25380">
          <a:noFill/>
        </a:ln>
      </c:spPr>
    </c:plotArea>
    <c:plotVisOnly val="1"/>
    <c:dispBlanksAs val="zero"/>
    <c:showDLblsOverMax val="0"/>
  </c:chart>
  <c:spPr>
    <a:noFill/>
    <a:ln>
      <a:noFill/>
    </a:ln>
  </c:spPr>
  <c:txPr>
    <a:bodyPr/>
    <a:lstStyle/>
    <a:p>
      <a:pPr>
        <a:defRPr sz="1000" b="1"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w="25404">
          <a:noFill/>
        </a:ln>
      </c:spPr>
    </c:title>
    <c:autoTitleDeleted val="0"/>
    <c:plotArea>
      <c:layout>
        <c:manualLayout>
          <c:layoutTarget val="inner"/>
          <c:xMode val="edge"/>
          <c:yMode val="edge"/>
          <c:x val="0.197132616487455"/>
          <c:y val="0"/>
          <c:w val="0.73118279569892497"/>
          <c:h val="0.74986138451443596"/>
        </c:manualLayout>
      </c:layout>
      <c:barChart>
        <c:barDir val="bar"/>
        <c:grouping val="clustered"/>
        <c:varyColors val="0"/>
        <c:ser>
          <c:idx val="0"/>
          <c:order val="0"/>
          <c:tx>
            <c:strRef>
              <c:f>Sheet1!$A$2</c:f>
              <c:strCache>
                <c:ptCount val="1"/>
              </c:strCache>
            </c:strRef>
          </c:tx>
          <c:spPr>
            <a:solidFill>
              <a:srgbClr val="0000FF"/>
            </a:solidFill>
            <a:ln w="12701">
              <a:solidFill>
                <a:srgbClr val="000000"/>
              </a:solidFill>
              <a:prstDash val="solid"/>
            </a:ln>
            <a:effectLst>
              <a:outerShdw dist="35921" dir="2700000" algn="br">
                <a:srgbClr val="000000"/>
              </a:outerShdw>
            </a:effectLst>
          </c:spPr>
          <c:invertIfNegative val="0"/>
          <c:dPt>
            <c:idx val="0"/>
            <c:invertIfNegative val="0"/>
            <c:bubble3D val="0"/>
            <c:spPr>
              <a:solidFill>
                <a:srgbClr val="FF0000"/>
              </a:solidFill>
              <a:ln w="12701">
                <a:solidFill>
                  <a:srgbClr val="000000"/>
                </a:solidFill>
                <a:prstDash val="solid"/>
              </a:ln>
              <a:effectLst>
                <a:outerShdw dist="35921" dir="2700000" algn="br">
                  <a:srgbClr val="000000"/>
                </a:outerShdw>
              </a:effectLst>
            </c:spPr>
          </c:dPt>
          <c:dLbls>
            <c:spPr>
              <a:noFill/>
              <a:ln w="25406">
                <a:noFill/>
              </a:ln>
            </c:spPr>
            <c:txPr>
              <a:bodyPr/>
              <a:lstStyle/>
              <a:p>
                <a:pPr>
                  <a:defRPr sz="1400" b="1" i="1"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Sheet1!$B$1:$C$1</c:f>
              <c:strCache>
                <c:ptCount val="2"/>
                <c:pt idx="0">
                  <c:v>Negative</c:v>
                </c:pt>
                <c:pt idx="1">
                  <c:v>Positive</c:v>
                </c:pt>
              </c:strCache>
            </c:strRef>
          </c:cat>
          <c:val>
            <c:numRef>
              <c:f>Sheet1!$B$2:$C$2</c:f>
              <c:numCache>
                <c:formatCode>General</c:formatCode>
                <c:ptCount val="2"/>
                <c:pt idx="0">
                  <c:v>42</c:v>
                </c:pt>
                <c:pt idx="1">
                  <c:v>55</c:v>
                </c:pt>
              </c:numCache>
            </c:numRef>
          </c:val>
        </c:ser>
        <c:dLbls>
          <c:showLegendKey val="0"/>
          <c:showVal val="1"/>
          <c:showCatName val="0"/>
          <c:showSerName val="0"/>
          <c:showPercent val="0"/>
          <c:showBubbleSize val="0"/>
        </c:dLbls>
        <c:gapWidth val="40"/>
        <c:axId val="141859456"/>
        <c:axId val="141861248"/>
      </c:barChart>
      <c:catAx>
        <c:axId val="141859456"/>
        <c:scaling>
          <c:orientation val="minMax"/>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200" b="1" i="0" u="none" strike="noStrike" baseline="0">
                <a:solidFill>
                  <a:srgbClr val="000000"/>
                </a:solidFill>
                <a:latin typeface="Arial Narrow"/>
                <a:ea typeface="Arial Narrow"/>
                <a:cs typeface="Arial Narrow"/>
              </a:defRPr>
            </a:pPr>
            <a:endParaRPr lang="en-US"/>
          </a:p>
        </c:txPr>
        <c:crossAx val="141861248"/>
        <c:crosses val="autoZero"/>
        <c:auto val="1"/>
        <c:lblAlgn val="ctr"/>
        <c:lblOffset val="100"/>
        <c:tickLblSkip val="1"/>
        <c:tickMarkSkip val="1"/>
        <c:noMultiLvlLbl val="0"/>
      </c:catAx>
      <c:valAx>
        <c:axId val="141861248"/>
        <c:scaling>
          <c:orientation val="minMax"/>
          <c:max val="100"/>
          <c:min val="0"/>
        </c:scaling>
        <c:delete val="0"/>
        <c:axPos val="b"/>
        <c:title>
          <c:tx>
            <c:rich>
              <a:bodyPr/>
              <a:lstStyle/>
              <a:p>
                <a:pPr>
                  <a:defRPr sz="800" b="0" i="0" u="none" strike="noStrike" baseline="0">
                    <a:solidFill>
                      <a:srgbClr val="000000"/>
                    </a:solidFill>
                    <a:latin typeface="Arial"/>
                    <a:ea typeface="Arial"/>
                    <a:cs typeface="Arial"/>
                  </a:defRPr>
                </a:pPr>
                <a:r>
                  <a:rPr lang="en-US"/>
                  <a:t>%</a:t>
                </a:r>
              </a:p>
            </c:rich>
          </c:tx>
          <c:layout>
            <c:manualLayout>
              <c:xMode val="edge"/>
              <c:yMode val="edge"/>
              <c:x val="0.56016602162017903"/>
              <c:y val="0.79824534717251205"/>
            </c:manualLayout>
          </c:layout>
          <c:overlay val="0"/>
          <c:spPr>
            <a:noFill/>
            <a:ln w="25406">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41859456"/>
        <c:crosses val="autoZero"/>
        <c:crossBetween val="between"/>
        <c:majorUnit val="20"/>
      </c:valAx>
      <c:spPr>
        <a:noFill/>
        <a:ln w="25402">
          <a:noFill/>
        </a:ln>
      </c:spPr>
    </c:plotArea>
    <c:plotVisOnly val="1"/>
    <c:dispBlanksAs val="gap"/>
    <c:showDLblsOverMax val="0"/>
  </c:chart>
  <c:spPr>
    <a:noFill/>
    <a:ln>
      <a:noFill/>
    </a:ln>
  </c:spPr>
  <c:txPr>
    <a:bodyPr/>
    <a:lstStyle/>
    <a:p>
      <a:pPr>
        <a:defRPr sz="1075" b="0" i="0" u="none" strike="noStrike" baseline="0">
          <a:solidFill>
            <a:srgbClr val="000000"/>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w="25404">
          <a:noFill/>
        </a:ln>
      </c:spPr>
    </c:title>
    <c:autoTitleDeleted val="0"/>
    <c:plotArea>
      <c:layout>
        <c:manualLayout>
          <c:layoutTarget val="inner"/>
          <c:xMode val="edge"/>
          <c:yMode val="edge"/>
          <c:x val="0.197132616487455"/>
          <c:y val="0"/>
          <c:w val="0.73118279569892497"/>
          <c:h val="0.74986138451443596"/>
        </c:manualLayout>
      </c:layout>
      <c:barChart>
        <c:barDir val="bar"/>
        <c:grouping val="clustered"/>
        <c:varyColors val="0"/>
        <c:ser>
          <c:idx val="0"/>
          <c:order val="0"/>
          <c:tx>
            <c:strRef>
              <c:f>Sheet1!$A$2</c:f>
              <c:strCache>
                <c:ptCount val="1"/>
              </c:strCache>
            </c:strRef>
          </c:tx>
          <c:spPr>
            <a:solidFill>
              <a:srgbClr val="0000FF"/>
            </a:solidFill>
            <a:ln w="12701">
              <a:solidFill>
                <a:srgbClr val="000000"/>
              </a:solidFill>
              <a:prstDash val="solid"/>
            </a:ln>
            <a:effectLst>
              <a:outerShdw dist="35921" dir="2700000" algn="br">
                <a:srgbClr val="000000"/>
              </a:outerShdw>
            </a:effectLst>
          </c:spPr>
          <c:invertIfNegative val="0"/>
          <c:dPt>
            <c:idx val="0"/>
            <c:invertIfNegative val="0"/>
            <c:bubble3D val="0"/>
            <c:spPr>
              <a:solidFill>
                <a:srgbClr val="FF0000"/>
              </a:solidFill>
              <a:ln w="12701">
                <a:solidFill>
                  <a:srgbClr val="000000"/>
                </a:solidFill>
                <a:prstDash val="solid"/>
              </a:ln>
              <a:effectLst>
                <a:outerShdw dist="35921" dir="2700000" algn="br">
                  <a:srgbClr val="000000"/>
                </a:outerShdw>
              </a:effectLst>
            </c:spPr>
          </c:dPt>
          <c:dLbls>
            <c:spPr>
              <a:noFill/>
              <a:ln w="25406">
                <a:noFill/>
              </a:ln>
            </c:spPr>
            <c:txPr>
              <a:bodyPr/>
              <a:lstStyle/>
              <a:p>
                <a:pPr>
                  <a:defRPr sz="1400" b="1" i="1"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Sheet1!$B$1:$C$1</c:f>
              <c:strCache>
                <c:ptCount val="2"/>
                <c:pt idx="0">
                  <c:v>Negative</c:v>
                </c:pt>
                <c:pt idx="1">
                  <c:v>Positive</c:v>
                </c:pt>
              </c:strCache>
            </c:strRef>
          </c:cat>
          <c:val>
            <c:numRef>
              <c:f>Sheet1!$B$2:$C$2</c:f>
              <c:numCache>
                <c:formatCode>General</c:formatCode>
                <c:ptCount val="2"/>
                <c:pt idx="0">
                  <c:v>45</c:v>
                </c:pt>
                <c:pt idx="1">
                  <c:v>51</c:v>
                </c:pt>
              </c:numCache>
            </c:numRef>
          </c:val>
        </c:ser>
        <c:dLbls>
          <c:showLegendKey val="0"/>
          <c:showVal val="1"/>
          <c:showCatName val="0"/>
          <c:showSerName val="0"/>
          <c:showPercent val="0"/>
          <c:showBubbleSize val="0"/>
        </c:dLbls>
        <c:gapWidth val="40"/>
        <c:axId val="127381888"/>
        <c:axId val="127383424"/>
      </c:barChart>
      <c:catAx>
        <c:axId val="127381888"/>
        <c:scaling>
          <c:orientation val="minMax"/>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200" b="1" i="0" u="none" strike="noStrike" baseline="0">
                <a:solidFill>
                  <a:srgbClr val="000000"/>
                </a:solidFill>
                <a:latin typeface="Arial Narrow"/>
                <a:ea typeface="Arial Narrow"/>
                <a:cs typeface="Arial Narrow"/>
              </a:defRPr>
            </a:pPr>
            <a:endParaRPr lang="en-US"/>
          </a:p>
        </c:txPr>
        <c:crossAx val="127383424"/>
        <c:crosses val="autoZero"/>
        <c:auto val="1"/>
        <c:lblAlgn val="ctr"/>
        <c:lblOffset val="100"/>
        <c:tickLblSkip val="1"/>
        <c:tickMarkSkip val="1"/>
        <c:noMultiLvlLbl val="0"/>
      </c:catAx>
      <c:valAx>
        <c:axId val="127383424"/>
        <c:scaling>
          <c:orientation val="minMax"/>
          <c:max val="100"/>
          <c:min val="0"/>
        </c:scaling>
        <c:delete val="0"/>
        <c:axPos val="b"/>
        <c:title>
          <c:tx>
            <c:rich>
              <a:bodyPr/>
              <a:lstStyle/>
              <a:p>
                <a:pPr>
                  <a:defRPr sz="800" b="0" i="0" u="none" strike="noStrike" baseline="0">
                    <a:solidFill>
                      <a:srgbClr val="000000"/>
                    </a:solidFill>
                    <a:latin typeface="Arial"/>
                    <a:ea typeface="Arial"/>
                    <a:cs typeface="Arial"/>
                  </a:defRPr>
                </a:pPr>
                <a:r>
                  <a:rPr lang="en-US"/>
                  <a:t>%</a:t>
                </a:r>
              </a:p>
            </c:rich>
          </c:tx>
          <c:layout>
            <c:manualLayout>
              <c:xMode val="edge"/>
              <c:yMode val="edge"/>
              <c:x val="0.56016602162017903"/>
              <c:y val="0.79824534717251205"/>
            </c:manualLayout>
          </c:layout>
          <c:overlay val="0"/>
          <c:spPr>
            <a:noFill/>
            <a:ln w="25406">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27381888"/>
        <c:crosses val="autoZero"/>
        <c:crossBetween val="between"/>
        <c:majorUnit val="20"/>
      </c:valAx>
      <c:spPr>
        <a:noFill/>
        <a:ln w="25402">
          <a:noFill/>
        </a:ln>
      </c:spPr>
    </c:plotArea>
    <c:plotVisOnly val="1"/>
    <c:dispBlanksAs val="gap"/>
    <c:showDLblsOverMax val="0"/>
  </c:chart>
  <c:spPr>
    <a:noFill/>
    <a:ln>
      <a:noFill/>
    </a:ln>
  </c:spPr>
  <c:txPr>
    <a:bodyPr/>
    <a:lstStyle/>
    <a:p>
      <a:pPr>
        <a:defRPr sz="1075" b="0" i="0" u="none" strike="noStrike" baseline="0">
          <a:solidFill>
            <a:srgbClr val="000000"/>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w="25380">
          <a:noFill/>
        </a:ln>
      </c:spPr>
    </c:title>
    <c:autoTitleDeleted val="0"/>
    <c:plotArea>
      <c:layout>
        <c:manualLayout>
          <c:layoutTarget val="inner"/>
          <c:xMode val="edge"/>
          <c:yMode val="edge"/>
          <c:x val="0.25724637681159401"/>
          <c:y val="0.184713375796178"/>
          <c:w val="0.434782608695652"/>
          <c:h val="0.76433121019108297"/>
        </c:manualLayout>
      </c:layout>
      <c:pieChart>
        <c:varyColors val="1"/>
        <c:ser>
          <c:idx val="0"/>
          <c:order val="0"/>
          <c:tx>
            <c:strRef>
              <c:f>Sheet1!$A$2</c:f>
              <c:strCache>
                <c:ptCount val="1"/>
              </c:strCache>
            </c:strRef>
          </c:tx>
          <c:spPr>
            <a:solidFill>
              <a:srgbClr val="63AAFE"/>
            </a:solidFill>
            <a:ln w="12690">
              <a:solidFill>
                <a:srgbClr val="000000"/>
              </a:solidFill>
              <a:prstDash val="solid"/>
            </a:ln>
            <a:effectLst>
              <a:outerShdw dist="35921" dir="2700000" algn="br">
                <a:srgbClr val="000000"/>
              </a:outerShdw>
            </a:effectLst>
          </c:spPr>
          <c:dPt>
            <c:idx val="0"/>
            <c:bubble3D val="0"/>
            <c:spPr>
              <a:solidFill>
                <a:srgbClr val="0000D4"/>
              </a:solidFill>
              <a:ln w="12690">
                <a:solidFill>
                  <a:srgbClr val="000000"/>
                </a:solidFill>
                <a:prstDash val="solid"/>
              </a:ln>
              <a:effectLst>
                <a:outerShdw dist="35921" dir="2700000" algn="br">
                  <a:srgbClr val="000000"/>
                </a:outerShdw>
              </a:effectLst>
            </c:spPr>
          </c:dPt>
          <c:dPt>
            <c:idx val="1"/>
            <c:bubble3D val="0"/>
            <c:spPr>
              <a:solidFill>
                <a:srgbClr val="FF0000"/>
              </a:solidFill>
              <a:ln w="12690">
                <a:solidFill>
                  <a:srgbClr val="000000"/>
                </a:solidFill>
                <a:prstDash val="solid"/>
              </a:ln>
              <a:effectLst>
                <a:outerShdw dist="35921" dir="2700000" algn="br">
                  <a:srgbClr val="000000"/>
                </a:outerShdw>
              </a:effectLst>
            </c:spPr>
          </c:dPt>
          <c:dPt>
            <c:idx val="2"/>
            <c:bubble3D val="0"/>
            <c:spPr>
              <a:solidFill>
                <a:schemeClr val="accent2"/>
              </a:solidFill>
              <a:ln w="12690">
                <a:solidFill>
                  <a:srgbClr val="000000"/>
                </a:solidFill>
                <a:prstDash val="solid"/>
              </a:ln>
              <a:effectLst>
                <a:outerShdw dist="35921" dir="2700000" algn="br">
                  <a:srgbClr val="000000"/>
                </a:outerShdw>
              </a:effectLst>
            </c:spPr>
          </c:dPt>
          <c:dLbls>
            <c:dLbl>
              <c:idx val="0"/>
              <c:layout>
                <c:manualLayout>
                  <c:x val="-1.51022824126756E-2"/>
                  <c:y val="-1.2444518852183201E-2"/>
                </c:manualLayout>
              </c:layout>
              <c:tx>
                <c:rich>
                  <a:bodyPr/>
                  <a:lstStyle/>
                  <a:p>
                    <a:r>
                      <a:rPr lang="en-US" dirty="0" smtClean="0"/>
                      <a:t>Positive* </a:t>
                    </a:r>
                    <a:r>
                      <a:rPr lang="en-US" dirty="0"/>
                      <a:t>(</a:t>
                    </a:r>
                    <a:r>
                      <a:rPr lang="en-US" dirty="0" smtClean="0"/>
                      <a:t>37%</a:t>
                    </a:r>
                    <a:r>
                      <a:rPr lang="en-US" dirty="0"/>
                      <a:t>)</a:t>
                    </a:r>
                  </a:p>
                </c:rich>
              </c:tx>
              <c:dLblPos val="bestFit"/>
              <c:showLegendKey val="0"/>
              <c:showVal val="0"/>
              <c:showCatName val="1"/>
              <c:showSerName val="0"/>
              <c:showPercent val="0"/>
              <c:showBubbleSize val="0"/>
            </c:dLbl>
            <c:dLbl>
              <c:idx val="1"/>
              <c:layout>
                <c:manualLayout>
                  <c:x val="-3.6621991400011197E-2"/>
                  <c:y val="-4.9164038834415502E-2"/>
                </c:manualLayout>
              </c:layout>
              <c:tx>
                <c:rich>
                  <a:bodyPr/>
                  <a:lstStyle/>
                  <a:p>
                    <a:r>
                      <a:rPr lang="en-US" dirty="0" smtClean="0"/>
                      <a:t>Negative+ </a:t>
                    </a:r>
                    <a:r>
                      <a:rPr lang="en-US" dirty="0"/>
                      <a:t>(60%)</a:t>
                    </a:r>
                  </a:p>
                </c:rich>
              </c:tx>
              <c:dLblPos val="bestFit"/>
              <c:showLegendKey val="0"/>
              <c:showVal val="0"/>
              <c:showCatName val="1"/>
              <c:showSerName val="0"/>
              <c:showPercent val="0"/>
              <c:showBubbleSize val="0"/>
            </c:dLbl>
            <c:dLbl>
              <c:idx val="2"/>
              <c:layout>
                <c:manualLayout>
                  <c:x val="-1.11403032760394E-2"/>
                  <c:y val="-3.7862439394545797E-2"/>
                </c:manualLayout>
              </c:layout>
              <c:dLblPos val="bestFit"/>
              <c:showLegendKey val="0"/>
              <c:showVal val="0"/>
              <c:showCatName val="1"/>
              <c:showSerName val="0"/>
              <c:showPercent val="0"/>
              <c:showBubbleSize val="0"/>
            </c:dLbl>
            <c:dLbl>
              <c:idx val="3"/>
              <c:layout>
                <c:manualLayout>
                  <c:xMode val="edge"/>
                  <c:yMode val="edge"/>
                  <c:x val="0.26262626262626299"/>
                  <c:y val="0.11870503597122301"/>
                </c:manualLayout>
              </c:layout>
              <c:dLblPos val="bestFit"/>
              <c:showLegendKey val="0"/>
              <c:showVal val="0"/>
              <c:showCatName val="1"/>
              <c:showSerName val="0"/>
              <c:showPercent val="0"/>
              <c:showBubbleSize val="0"/>
            </c:dLbl>
            <c:spPr>
              <a:noFill/>
              <a:ln w="25382">
                <a:noFill/>
              </a:ln>
            </c:spPr>
            <c:txPr>
              <a:bodyPr/>
              <a:lstStyle/>
              <a:p>
                <a:pPr>
                  <a:defRPr sz="1099" b="1" i="0" u="none" strike="noStrike" baseline="0">
                    <a:solidFill>
                      <a:srgbClr val="000000"/>
                    </a:solidFill>
                    <a:latin typeface="Arial"/>
                    <a:ea typeface="Arial"/>
                    <a:cs typeface="Arial"/>
                  </a:defRPr>
                </a:pPr>
                <a:endParaRPr lang="en-US"/>
              </a:p>
            </c:txPr>
            <c:showLegendKey val="0"/>
            <c:showVal val="0"/>
            <c:showCatName val="1"/>
            <c:showSerName val="0"/>
            <c:showPercent val="0"/>
            <c:showBubbleSize val="0"/>
            <c:showLeaderLines val="0"/>
          </c:dLbls>
          <c:cat>
            <c:strRef>
              <c:f>Sheet1!$B$1:$D$1</c:f>
              <c:strCache>
                <c:ptCount val="3"/>
                <c:pt idx="0">
                  <c:v>Positive* (37%)</c:v>
                </c:pt>
                <c:pt idx="1">
                  <c:v>Negative (60%)</c:v>
                </c:pt>
                <c:pt idx="2">
                  <c:v>DK (4%)</c:v>
                </c:pt>
              </c:strCache>
            </c:strRef>
          </c:cat>
          <c:val>
            <c:numRef>
              <c:f>Sheet1!$B$2:$D$2</c:f>
              <c:numCache>
                <c:formatCode>General</c:formatCode>
                <c:ptCount val="3"/>
                <c:pt idx="0">
                  <c:v>37</c:v>
                </c:pt>
                <c:pt idx="1">
                  <c:v>60</c:v>
                </c:pt>
                <c:pt idx="2">
                  <c:v>4</c:v>
                </c:pt>
              </c:numCache>
            </c:numRef>
          </c:val>
        </c:ser>
        <c:dLbls>
          <c:showLegendKey val="0"/>
          <c:showVal val="0"/>
          <c:showCatName val="1"/>
          <c:showSerName val="0"/>
          <c:showPercent val="0"/>
          <c:showBubbleSize val="0"/>
          <c:showLeaderLines val="0"/>
        </c:dLbls>
        <c:firstSliceAng val="0"/>
      </c:pieChart>
      <c:spPr>
        <a:noFill/>
        <a:ln w="25380">
          <a:noFill/>
        </a:ln>
      </c:spPr>
    </c:plotArea>
    <c:plotVisOnly val="1"/>
    <c:dispBlanksAs val="zero"/>
    <c:showDLblsOverMax val="0"/>
  </c:chart>
  <c:spPr>
    <a:noFill/>
    <a:ln>
      <a:noFill/>
    </a:ln>
  </c:spPr>
  <c:txPr>
    <a:bodyPr/>
    <a:lstStyle/>
    <a:p>
      <a:pPr>
        <a:defRPr sz="1099" b="1" i="0" u="none" strike="noStrike" baseline="0">
          <a:solidFill>
            <a:srgbClr val="000000"/>
          </a:solidFill>
          <a:latin typeface="Arial"/>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w="25424">
          <a:noFill/>
        </a:ln>
      </c:spPr>
    </c:title>
    <c:autoTitleDeleted val="0"/>
    <c:plotArea>
      <c:layout>
        <c:manualLayout>
          <c:layoutTarget val="inner"/>
          <c:xMode val="edge"/>
          <c:yMode val="edge"/>
          <c:x val="0.25724637681159401"/>
          <c:y val="0.184713375796178"/>
          <c:w val="0.434782608695652"/>
          <c:h val="0.76433121019108297"/>
        </c:manualLayout>
      </c:layout>
      <c:pieChart>
        <c:varyColors val="1"/>
        <c:ser>
          <c:idx val="0"/>
          <c:order val="0"/>
          <c:tx>
            <c:strRef>
              <c:f>Sheet1!$A$2</c:f>
              <c:strCache>
                <c:ptCount val="1"/>
              </c:strCache>
            </c:strRef>
          </c:tx>
          <c:spPr>
            <a:solidFill>
              <a:srgbClr val="63AAFE"/>
            </a:solidFill>
            <a:ln w="12712">
              <a:solidFill>
                <a:srgbClr val="000000"/>
              </a:solidFill>
              <a:prstDash val="solid"/>
            </a:ln>
            <a:effectLst>
              <a:outerShdw dist="35921" dir="2700000" algn="br">
                <a:srgbClr val="000000"/>
              </a:outerShdw>
            </a:effectLst>
          </c:spPr>
          <c:dPt>
            <c:idx val="0"/>
            <c:bubble3D val="0"/>
            <c:spPr>
              <a:solidFill>
                <a:srgbClr val="0000D4"/>
              </a:solidFill>
              <a:ln w="12712">
                <a:solidFill>
                  <a:srgbClr val="000000"/>
                </a:solidFill>
                <a:prstDash val="solid"/>
              </a:ln>
              <a:effectLst>
                <a:outerShdw dist="35921" dir="2700000" algn="br">
                  <a:srgbClr val="000000"/>
                </a:outerShdw>
              </a:effectLst>
            </c:spPr>
          </c:dPt>
          <c:dPt>
            <c:idx val="1"/>
            <c:bubble3D val="0"/>
            <c:spPr>
              <a:solidFill>
                <a:srgbClr val="FF0000"/>
              </a:solidFill>
              <a:ln w="12712">
                <a:solidFill>
                  <a:srgbClr val="000000"/>
                </a:solidFill>
                <a:prstDash val="solid"/>
              </a:ln>
              <a:effectLst>
                <a:outerShdw dist="35921" dir="2700000" algn="br">
                  <a:srgbClr val="000000"/>
                </a:outerShdw>
              </a:effectLst>
            </c:spPr>
          </c:dPt>
          <c:dPt>
            <c:idx val="2"/>
            <c:bubble3D val="0"/>
            <c:spPr>
              <a:solidFill>
                <a:schemeClr val="accent2"/>
              </a:solidFill>
              <a:ln w="12712">
                <a:solidFill>
                  <a:srgbClr val="000000"/>
                </a:solidFill>
                <a:prstDash val="solid"/>
              </a:ln>
              <a:effectLst>
                <a:outerShdw dist="35921" dir="2700000" algn="br">
                  <a:srgbClr val="000000"/>
                </a:outerShdw>
              </a:effectLst>
            </c:spPr>
          </c:dPt>
          <c:dLbls>
            <c:dLbl>
              <c:idx val="0"/>
              <c:layout>
                <c:manualLayout>
                  <c:x val="2.39048975261071E-2"/>
                  <c:y val="-0.14616203750263701"/>
                </c:manualLayout>
              </c:layout>
              <c:tx>
                <c:rich>
                  <a:bodyPr/>
                  <a:lstStyle/>
                  <a:p>
                    <a:r>
                      <a:rPr lang="en-US" dirty="0" smtClean="0"/>
                      <a:t>Positive* </a:t>
                    </a:r>
                    <a:r>
                      <a:rPr lang="en-US" dirty="0"/>
                      <a:t>(58%)</a:t>
                    </a:r>
                  </a:p>
                </c:rich>
              </c:tx>
              <c:dLblPos val="bestFit"/>
              <c:showLegendKey val="0"/>
              <c:showVal val="0"/>
              <c:showCatName val="1"/>
              <c:showSerName val="0"/>
              <c:showPercent val="0"/>
              <c:showBubbleSize val="0"/>
            </c:dLbl>
            <c:dLbl>
              <c:idx val="1"/>
              <c:layout>
                <c:manualLayout>
                  <c:x val="-2.24378734573072E-2"/>
                  <c:y val="1.5388955430991299E-2"/>
                </c:manualLayout>
              </c:layout>
              <c:tx>
                <c:rich>
                  <a:bodyPr/>
                  <a:lstStyle/>
                  <a:p>
                    <a:r>
                      <a:rPr lang="en-US" dirty="0" smtClean="0"/>
                      <a:t>Negative+ </a:t>
                    </a:r>
                    <a:r>
                      <a:rPr lang="en-US" dirty="0"/>
                      <a:t>(</a:t>
                    </a:r>
                    <a:r>
                      <a:rPr lang="en-US" dirty="0" smtClean="0"/>
                      <a:t>39%</a:t>
                    </a:r>
                    <a:r>
                      <a:rPr lang="en-US" dirty="0"/>
                      <a:t>)</a:t>
                    </a:r>
                  </a:p>
                </c:rich>
              </c:tx>
              <c:dLblPos val="bestFit"/>
              <c:showLegendKey val="0"/>
              <c:showVal val="0"/>
              <c:showCatName val="1"/>
              <c:showSerName val="0"/>
              <c:showPercent val="0"/>
              <c:showBubbleSize val="0"/>
            </c:dLbl>
            <c:dLbl>
              <c:idx val="2"/>
              <c:layout>
                <c:manualLayout>
                  <c:x val="-1.11403032760394E-2"/>
                  <c:y val="-3.7862439394545797E-2"/>
                </c:manualLayout>
              </c:layout>
              <c:dLblPos val="bestFit"/>
              <c:showLegendKey val="0"/>
              <c:showVal val="0"/>
              <c:showCatName val="1"/>
              <c:showSerName val="0"/>
              <c:showPercent val="0"/>
              <c:showBubbleSize val="0"/>
            </c:dLbl>
            <c:dLbl>
              <c:idx val="3"/>
              <c:layout>
                <c:manualLayout>
                  <c:xMode val="edge"/>
                  <c:yMode val="edge"/>
                  <c:x val="0.26262626262626299"/>
                  <c:y val="0.11870503597122301"/>
                </c:manualLayout>
              </c:layout>
              <c:dLblPos val="bestFit"/>
              <c:showLegendKey val="0"/>
              <c:showVal val="0"/>
              <c:showCatName val="1"/>
              <c:showSerName val="0"/>
              <c:showPercent val="0"/>
              <c:showBubbleSize val="0"/>
            </c:dLbl>
            <c:spPr>
              <a:noFill/>
              <a:ln w="25426">
                <a:noFill/>
              </a:ln>
            </c:spPr>
            <c:txPr>
              <a:bodyPr/>
              <a:lstStyle/>
              <a:p>
                <a:pPr>
                  <a:defRPr sz="1101" b="1" i="0" u="none" strike="noStrike" baseline="0">
                    <a:solidFill>
                      <a:srgbClr val="000000"/>
                    </a:solidFill>
                    <a:latin typeface="Arial"/>
                    <a:ea typeface="Arial"/>
                    <a:cs typeface="Arial"/>
                  </a:defRPr>
                </a:pPr>
                <a:endParaRPr lang="en-US"/>
              </a:p>
            </c:txPr>
            <c:showLegendKey val="0"/>
            <c:showVal val="0"/>
            <c:showCatName val="1"/>
            <c:showSerName val="0"/>
            <c:showPercent val="0"/>
            <c:showBubbleSize val="0"/>
            <c:showLeaderLines val="0"/>
          </c:dLbls>
          <c:cat>
            <c:strRef>
              <c:f>Sheet1!$B$1:$D$1</c:f>
              <c:strCache>
                <c:ptCount val="3"/>
                <c:pt idx="0">
                  <c:v>Positive (58%)</c:v>
                </c:pt>
                <c:pt idx="1">
                  <c:v>Negative (38%)</c:v>
                </c:pt>
                <c:pt idx="2">
                  <c:v>DK (4%)</c:v>
                </c:pt>
              </c:strCache>
            </c:strRef>
          </c:cat>
          <c:val>
            <c:numRef>
              <c:f>Sheet1!$B$2:$D$2</c:f>
              <c:numCache>
                <c:formatCode>General</c:formatCode>
                <c:ptCount val="3"/>
                <c:pt idx="0">
                  <c:v>58</c:v>
                </c:pt>
                <c:pt idx="1">
                  <c:v>39</c:v>
                </c:pt>
                <c:pt idx="2">
                  <c:v>4</c:v>
                </c:pt>
              </c:numCache>
            </c:numRef>
          </c:val>
        </c:ser>
        <c:dLbls>
          <c:showLegendKey val="0"/>
          <c:showVal val="0"/>
          <c:showCatName val="1"/>
          <c:showSerName val="0"/>
          <c:showPercent val="0"/>
          <c:showBubbleSize val="0"/>
          <c:showLeaderLines val="0"/>
        </c:dLbls>
        <c:firstSliceAng val="0"/>
      </c:pieChart>
      <c:spPr>
        <a:noFill/>
        <a:ln w="25424">
          <a:noFill/>
        </a:ln>
      </c:spPr>
    </c:plotArea>
    <c:plotVisOnly val="1"/>
    <c:dispBlanksAs val="zero"/>
    <c:showDLblsOverMax val="0"/>
  </c:chart>
  <c:spPr>
    <a:noFill/>
    <a:ln>
      <a:noFill/>
    </a:ln>
  </c:spPr>
  <c:txPr>
    <a:bodyPr/>
    <a:lstStyle/>
    <a:p>
      <a:pPr>
        <a:defRPr sz="1101" b="1" i="0" u="none" strike="noStrike" baseline="0">
          <a:solidFill>
            <a:srgbClr val="000000"/>
          </a:solidFill>
          <a:latin typeface="Arial"/>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w="25404">
          <a:noFill/>
        </a:ln>
      </c:spPr>
    </c:title>
    <c:autoTitleDeleted val="0"/>
    <c:plotArea>
      <c:layout>
        <c:manualLayout>
          <c:layoutTarget val="inner"/>
          <c:xMode val="edge"/>
          <c:yMode val="edge"/>
          <c:x val="0.27852804736617198"/>
          <c:y val="0"/>
          <c:w val="0.64978758469144804"/>
          <c:h val="0.64986154855642997"/>
        </c:manualLayout>
      </c:layout>
      <c:barChart>
        <c:barDir val="bar"/>
        <c:grouping val="clustered"/>
        <c:varyColors val="0"/>
        <c:ser>
          <c:idx val="0"/>
          <c:order val="0"/>
          <c:tx>
            <c:strRef>
              <c:f>Sheet1!$A$2</c:f>
              <c:strCache>
                <c:ptCount val="1"/>
              </c:strCache>
            </c:strRef>
          </c:tx>
          <c:spPr>
            <a:solidFill>
              <a:srgbClr val="0000FF"/>
            </a:solidFill>
            <a:ln w="12701">
              <a:solidFill>
                <a:srgbClr val="000000"/>
              </a:solidFill>
              <a:prstDash val="solid"/>
            </a:ln>
            <a:effectLst>
              <a:outerShdw dist="35921" dir="2700000" algn="br">
                <a:srgbClr val="000000"/>
              </a:outerShdw>
            </a:effectLst>
          </c:spPr>
          <c:invertIfNegative val="0"/>
          <c:dPt>
            <c:idx val="0"/>
            <c:invertIfNegative val="0"/>
            <c:bubble3D val="0"/>
            <c:spPr>
              <a:solidFill>
                <a:srgbClr val="FF0000"/>
              </a:solidFill>
              <a:ln w="12701">
                <a:solidFill>
                  <a:srgbClr val="000000"/>
                </a:solidFill>
                <a:prstDash val="solid"/>
              </a:ln>
              <a:effectLst>
                <a:outerShdw dist="35921" dir="2700000" algn="br">
                  <a:srgbClr val="000000"/>
                </a:outerShdw>
              </a:effectLst>
            </c:spPr>
          </c:dPt>
          <c:dLbls>
            <c:dLbl>
              <c:idx val="0"/>
              <c:layout/>
              <c:tx>
                <c:rich>
                  <a:bodyPr/>
                  <a:lstStyle/>
                  <a:p>
                    <a:r>
                      <a:rPr lang="en-US" smtClean="0"/>
                      <a:t>65*</a:t>
                    </a:r>
                    <a:endParaRPr lang="en-US"/>
                  </a:p>
                </c:rich>
              </c:tx>
              <c:showLegendKey val="0"/>
              <c:showVal val="1"/>
              <c:showCatName val="0"/>
              <c:showSerName val="0"/>
              <c:showPercent val="0"/>
              <c:showBubbleSize val="0"/>
            </c:dLbl>
            <c:spPr>
              <a:noFill/>
              <a:ln w="25406">
                <a:noFill/>
              </a:ln>
            </c:spPr>
            <c:txPr>
              <a:bodyPr/>
              <a:lstStyle/>
              <a:p>
                <a:pPr>
                  <a:defRPr sz="1400" b="1" i="1"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Sheet1!$B$1:$C$1</c:f>
              <c:strCache>
                <c:ptCount val="2"/>
                <c:pt idx="0">
                  <c:v>Increase funding</c:v>
                </c:pt>
                <c:pt idx="1">
                  <c:v>Receive enough</c:v>
                </c:pt>
              </c:strCache>
            </c:strRef>
          </c:cat>
          <c:val>
            <c:numRef>
              <c:f>Sheet1!$B$2:$C$2</c:f>
              <c:numCache>
                <c:formatCode>General</c:formatCode>
                <c:ptCount val="2"/>
                <c:pt idx="0">
                  <c:v>65</c:v>
                </c:pt>
                <c:pt idx="1">
                  <c:v>31</c:v>
                </c:pt>
              </c:numCache>
            </c:numRef>
          </c:val>
        </c:ser>
        <c:dLbls>
          <c:showLegendKey val="0"/>
          <c:showVal val="1"/>
          <c:showCatName val="0"/>
          <c:showSerName val="0"/>
          <c:showPercent val="0"/>
          <c:showBubbleSize val="0"/>
        </c:dLbls>
        <c:gapWidth val="40"/>
        <c:axId val="142399360"/>
        <c:axId val="142400896"/>
      </c:barChart>
      <c:catAx>
        <c:axId val="142399360"/>
        <c:scaling>
          <c:orientation val="minMax"/>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200" b="1" i="0" u="none" strike="noStrike" baseline="0">
                <a:solidFill>
                  <a:srgbClr val="000000"/>
                </a:solidFill>
                <a:latin typeface="Arial Narrow"/>
                <a:ea typeface="Arial Narrow"/>
                <a:cs typeface="Arial Narrow"/>
              </a:defRPr>
            </a:pPr>
            <a:endParaRPr lang="en-US"/>
          </a:p>
        </c:txPr>
        <c:crossAx val="142400896"/>
        <c:crosses val="autoZero"/>
        <c:auto val="1"/>
        <c:lblAlgn val="ctr"/>
        <c:lblOffset val="100"/>
        <c:tickLblSkip val="1"/>
        <c:tickMarkSkip val="1"/>
        <c:noMultiLvlLbl val="0"/>
      </c:catAx>
      <c:valAx>
        <c:axId val="142400896"/>
        <c:scaling>
          <c:orientation val="minMax"/>
          <c:max val="100"/>
          <c:min val="0"/>
        </c:scaling>
        <c:delete val="0"/>
        <c:axPos val="b"/>
        <c:title>
          <c:tx>
            <c:rich>
              <a:bodyPr/>
              <a:lstStyle/>
              <a:p>
                <a:pPr>
                  <a:defRPr sz="800" b="0" i="0" u="none" strike="noStrike" baseline="0">
                    <a:solidFill>
                      <a:srgbClr val="000000"/>
                    </a:solidFill>
                    <a:latin typeface="Arial"/>
                    <a:ea typeface="Arial"/>
                    <a:cs typeface="Arial"/>
                  </a:defRPr>
                </a:pPr>
                <a:r>
                  <a:rPr lang="en-US"/>
                  <a:t>%</a:t>
                </a:r>
              </a:p>
            </c:rich>
          </c:tx>
          <c:layout>
            <c:manualLayout>
              <c:xMode val="edge"/>
              <c:yMode val="edge"/>
              <c:x val="0.579545826771654"/>
              <c:y val="0.84824521934758201"/>
            </c:manualLayout>
          </c:layout>
          <c:overlay val="0"/>
          <c:spPr>
            <a:noFill/>
            <a:ln w="25406">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42399360"/>
        <c:crosses val="autoZero"/>
        <c:crossBetween val="between"/>
        <c:majorUnit val="20"/>
      </c:valAx>
      <c:spPr>
        <a:noFill/>
        <a:ln w="25402">
          <a:noFill/>
        </a:ln>
      </c:spPr>
    </c:plotArea>
    <c:plotVisOnly val="1"/>
    <c:dispBlanksAs val="gap"/>
    <c:showDLblsOverMax val="0"/>
  </c:chart>
  <c:spPr>
    <a:noFill/>
    <a:ln>
      <a:noFill/>
    </a:ln>
  </c:spPr>
  <c:txPr>
    <a:bodyPr/>
    <a:lstStyle/>
    <a:p>
      <a:pPr>
        <a:defRPr sz="1075" b="0" i="0" u="none" strike="noStrike" baseline="0">
          <a:solidFill>
            <a:srgbClr val="000000"/>
          </a:solidFill>
          <a:latin typeface="Arial"/>
          <a:ea typeface="Arial"/>
          <a:cs typeface="Arial"/>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w="25402">
          <a:noFill/>
        </a:ln>
      </c:spPr>
    </c:title>
    <c:autoTitleDeleted val="0"/>
    <c:plotArea>
      <c:layout>
        <c:manualLayout>
          <c:layoutTarget val="inner"/>
          <c:xMode val="edge"/>
          <c:yMode val="edge"/>
          <c:x val="0.27852804736617198"/>
          <c:y val="0"/>
          <c:w val="0.64978758469144804"/>
          <c:h val="0.87939706829099196"/>
        </c:manualLayout>
      </c:layout>
      <c:barChart>
        <c:barDir val="bar"/>
        <c:grouping val="clustered"/>
        <c:varyColors val="0"/>
        <c:ser>
          <c:idx val="0"/>
          <c:order val="0"/>
          <c:tx>
            <c:strRef>
              <c:f>Sheet1!$A$2</c:f>
              <c:strCache>
                <c:ptCount val="1"/>
              </c:strCache>
            </c:strRef>
          </c:tx>
          <c:spPr>
            <a:solidFill>
              <a:schemeClr val="tx2">
                <a:lumMod val="40000"/>
                <a:lumOff val="60000"/>
              </a:schemeClr>
            </a:solidFill>
            <a:ln w="12702">
              <a:solidFill>
                <a:srgbClr val="000000"/>
              </a:solidFill>
              <a:prstDash val="solid"/>
            </a:ln>
            <a:effectLst>
              <a:outerShdw dist="35921" dir="2700000" algn="br">
                <a:srgbClr val="000000"/>
              </a:outerShdw>
            </a:effectLst>
          </c:spPr>
          <c:invertIfNegative val="0"/>
          <c:dPt>
            <c:idx val="11"/>
            <c:invertIfNegative val="0"/>
            <c:bubble3D val="0"/>
            <c:spPr>
              <a:solidFill>
                <a:srgbClr val="FF0000"/>
              </a:solidFill>
              <a:ln w="12702">
                <a:solidFill>
                  <a:srgbClr val="000000"/>
                </a:solidFill>
                <a:prstDash val="solid"/>
              </a:ln>
              <a:effectLst>
                <a:outerShdw dist="35921" dir="2700000" algn="br">
                  <a:srgbClr val="000000"/>
                </a:outerShdw>
              </a:effectLst>
            </c:spPr>
          </c:dPt>
          <c:dPt>
            <c:idx val="14"/>
            <c:invertIfNegative val="0"/>
            <c:bubble3D val="0"/>
            <c:spPr>
              <a:solidFill>
                <a:schemeClr val="tx2">
                  <a:lumMod val="40000"/>
                  <a:lumOff val="60000"/>
                </a:schemeClr>
              </a:solidFill>
              <a:ln w="12701">
                <a:solidFill>
                  <a:srgbClr val="000000"/>
                </a:solidFill>
                <a:prstDash val="solid"/>
              </a:ln>
              <a:effectLst>
                <a:outerShdw dist="35921" dir="2700000" algn="br">
                  <a:srgbClr val="000000"/>
                </a:outerShdw>
              </a:effectLst>
            </c:spPr>
          </c:dPt>
          <c:dPt>
            <c:idx val="16"/>
            <c:invertIfNegative val="0"/>
            <c:bubble3D val="0"/>
            <c:spPr>
              <a:solidFill>
                <a:srgbClr val="0000FF"/>
              </a:solidFill>
              <a:ln w="12702">
                <a:solidFill>
                  <a:srgbClr val="000000"/>
                </a:solidFill>
                <a:prstDash val="solid"/>
              </a:ln>
              <a:effectLst>
                <a:outerShdw dist="35921" dir="2700000" algn="br">
                  <a:srgbClr val="000000"/>
                </a:outerShdw>
              </a:effectLst>
            </c:spPr>
          </c:dPt>
          <c:dLbls>
            <c:dLbl>
              <c:idx val="1"/>
              <c:delete val="1"/>
            </c:dLbl>
            <c:dLbl>
              <c:idx val="16"/>
              <c:spPr>
                <a:noFill/>
                <a:ln w="25406">
                  <a:noFill/>
                </a:ln>
              </c:spPr>
              <c:txPr>
                <a:bodyPr/>
                <a:lstStyle/>
                <a:p>
                  <a:pPr>
                    <a:defRPr sz="1600" b="1" i="1"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dLbl>
            <c:spPr>
              <a:noFill/>
              <a:ln w="25406">
                <a:noFill/>
              </a:ln>
            </c:spPr>
            <c:txPr>
              <a:bodyPr/>
              <a:lstStyle/>
              <a:p>
                <a:pPr>
                  <a:defRPr sz="1400" b="1" i="1"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Sheet1!$B$1:$R$1</c:f>
              <c:strCache>
                <c:ptCount val="17"/>
                <c:pt idx="0">
                  <c:v>Hispanic</c:v>
                </c:pt>
                <c:pt idx="1">
                  <c:v> </c:v>
                </c:pt>
                <c:pt idx="2">
                  <c:v>No</c:v>
                </c:pt>
                <c:pt idx="3">
                  <c:v>Yes</c:v>
                </c:pt>
                <c:pt idx="4">
                  <c:v> </c:v>
                </c:pt>
                <c:pt idx="5">
                  <c:v>West</c:v>
                </c:pt>
                <c:pt idx="6">
                  <c:v>SA/South</c:v>
                </c:pt>
                <c:pt idx="7">
                  <c:v>Austin/Central</c:v>
                </c:pt>
                <c:pt idx="8">
                  <c:v>Houston/SE</c:v>
                </c:pt>
                <c:pt idx="9">
                  <c:v>DFW/East</c:v>
                </c:pt>
                <c:pt idx="10">
                  <c:v> </c:v>
                </c:pt>
                <c:pt idx="11">
                  <c:v>GOP Primary</c:v>
                </c:pt>
                <c:pt idx="12">
                  <c:v>Independent</c:v>
                </c:pt>
                <c:pt idx="13">
                  <c:v>Republican</c:v>
                </c:pt>
                <c:pt idx="14">
                  <c:v>Democrat</c:v>
                </c:pt>
                <c:pt idx="15">
                  <c:v> </c:v>
                </c:pt>
                <c:pt idx="16">
                  <c:v>STATEWIDE</c:v>
                </c:pt>
              </c:strCache>
            </c:strRef>
          </c:cat>
          <c:val>
            <c:numRef>
              <c:f>Sheet1!$B$2:$R$2</c:f>
              <c:numCache>
                <c:formatCode>General</c:formatCode>
                <c:ptCount val="17"/>
                <c:pt idx="0">
                  <c:v>51</c:v>
                </c:pt>
                <c:pt idx="1">
                  <c:v>0</c:v>
                </c:pt>
                <c:pt idx="2">
                  <c:v>57</c:v>
                </c:pt>
                <c:pt idx="3">
                  <c:v>59</c:v>
                </c:pt>
                <c:pt idx="5">
                  <c:v>52</c:v>
                </c:pt>
                <c:pt idx="6">
                  <c:v>51</c:v>
                </c:pt>
                <c:pt idx="7">
                  <c:v>70</c:v>
                </c:pt>
                <c:pt idx="8">
                  <c:v>62</c:v>
                </c:pt>
                <c:pt idx="9">
                  <c:v>57</c:v>
                </c:pt>
                <c:pt idx="11">
                  <c:v>66</c:v>
                </c:pt>
                <c:pt idx="12">
                  <c:v>64</c:v>
                </c:pt>
                <c:pt idx="13">
                  <c:v>57</c:v>
                </c:pt>
                <c:pt idx="14">
                  <c:v>55</c:v>
                </c:pt>
                <c:pt idx="16">
                  <c:v>58</c:v>
                </c:pt>
              </c:numCache>
            </c:numRef>
          </c:val>
        </c:ser>
        <c:dLbls>
          <c:showLegendKey val="0"/>
          <c:showVal val="1"/>
          <c:showCatName val="0"/>
          <c:showSerName val="0"/>
          <c:showPercent val="0"/>
          <c:showBubbleSize val="0"/>
        </c:dLbls>
        <c:gapWidth val="40"/>
        <c:axId val="143097216"/>
        <c:axId val="143099008"/>
      </c:barChart>
      <c:catAx>
        <c:axId val="143097216"/>
        <c:scaling>
          <c:orientation val="minMax"/>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000" b="1" i="1" u="none" strike="noStrike" baseline="0">
                <a:solidFill>
                  <a:srgbClr val="000000"/>
                </a:solidFill>
                <a:latin typeface="Arial Narrow"/>
                <a:ea typeface="Arial Narrow"/>
                <a:cs typeface="Arial Narrow"/>
              </a:defRPr>
            </a:pPr>
            <a:endParaRPr lang="en-US"/>
          </a:p>
        </c:txPr>
        <c:crossAx val="143099008"/>
        <c:crosses val="autoZero"/>
        <c:auto val="1"/>
        <c:lblAlgn val="ctr"/>
        <c:lblOffset val="100"/>
        <c:tickLblSkip val="1"/>
        <c:tickMarkSkip val="1"/>
        <c:noMultiLvlLbl val="0"/>
      </c:catAx>
      <c:valAx>
        <c:axId val="143099008"/>
        <c:scaling>
          <c:orientation val="minMax"/>
          <c:max val="100"/>
          <c:min val="0"/>
        </c:scaling>
        <c:delete val="0"/>
        <c:axPos val="b"/>
        <c:title>
          <c:tx>
            <c:rich>
              <a:bodyPr/>
              <a:lstStyle/>
              <a:p>
                <a:pPr>
                  <a:defRPr sz="800" b="0" i="0" u="none" strike="noStrike" baseline="0">
                    <a:solidFill>
                      <a:srgbClr val="000000"/>
                    </a:solidFill>
                    <a:latin typeface="Arial"/>
                    <a:ea typeface="Arial"/>
                    <a:cs typeface="Arial"/>
                  </a:defRPr>
                </a:pPr>
                <a:r>
                  <a:rPr lang="en-US"/>
                  <a:t>%</a:t>
                </a:r>
              </a:p>
            </c:rich>
          </c:tx>
          <c:layout>
            <c:manualLayout>
              <c:xMode val="edge"/>
              <c:yMode val="edge"/>
              <c:x val="0.60280164427975902"/>
              <c:y val="0.94258494953231498"/>
            </c:manualLayout>
          </c:layout>
          <c:overlay val="0"/>
          <c:spPr>
            <a:noFill/>
            <a:ln w="25406">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43097216"/>
        <c:crosses val="autoZero"/>
        <c:crossBetween val="between"/>
        <c:majorUnit val="20"/>
      </c:valAx>
      <c:spPr>
        <a:noFill/>
        <a:ln w="25402">
          <a:noFill/>
        </a:ln>
      </c:spPr>
    </c:plotArea>
    <c:plotVisOnly val="1"/>
    <c:dispBlanksAs val="gap"/>
    <c:showDLblsOverMax val="0"/>
  </c:chart>
  <c:spPr>
    <a:noFill/>
    <a:ln>
      <a:noFill/>
    </a:ln>
  </c:spPr>
  <c:txPr>
    <a:bodyPr/>
    <a:lstStyle/>
    <a:p>
      <a:pPr>
        <a:defRPr sz="1075" b="0" i="0" u="none" strike="noStrike" baseline="0">
          <a:solidFill>
            <a:srgbClr val="000000"/>
          </a:solidFill>
          <a:latin typeface="Arial"/>
          <a:ea typeface="Arial"/>
          <a:cs typeface="Aria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w="25404">
          <a:noFill/>
        </a:ln>
      </c:spPr>
    </c:title>
    <c:autoTitleDeleted val="0"/>
    <c:plotArea>
      <c:layout>
        <c:manualLayout>
          <c:layoutTarget val="inner"/>
          <c:xMode val="edge"/>
          <c:yMode val="edge"/>
          <c:x val="0.27852804736617198"/>
          <c:y val="0"/>
          <c:w val="0.64978758469144804"/>
          <c:h val="0.64986154855642997"/>
        </c:manualLayout>
      </c:layout>
      <c:barChart>
        <c:barDir val="bar"/>
        <c:grouping val="clustered"/>
        <c:varyColors val="0"/>
        <c:ser>
          <c:idx val="0"/>
          <c:order val="0"/>
          <c:tx>
            <c:strRef>
              <c:f>Sheet1!$A$2</c:f>
              <c:strCache>
                <c:ptCount val="1"/>
              </c:strCache>
            </c:strRef>
          </c:tx>
          <c:spPr>
            <a:solidFill>
              <a:srgbClr val="0000FF"/>
            </a:solidFill>
            <a:ln w="12701">
              <a:solidFill>
                <a:srgbClr val="000000"/>
              </a:solidFill>
              <a:prstDash val="solid"/>
            </a:ln>
            <a:effectLst>
              <a:outerShdw dist="35921" dir="2700000" algn="br">
                <a:srgbClr val="000000"/>
              </a:outerShdw>
            </a:effectLst>
          </c:spPr>
          <c:invertIfNegative val="0"/>
          <c:dPt>
            <c:idx val="0"/>
            <c:invertIfNegative val="0"/>
            <c:bubble3D val="0"/>
            <c:spPr>
              <a:solidFill>
                <a:srgbClr val="FF0000"/>
              </a:solidFill>
              <a:ln w="12701">
                <a:solidFill>
                  <a:srgbClr val="000000"/>
                </a:solidFill>
                <a:prstDash val="solid"/>
              </a:ln>
              <a:effectLst>
                <a:outerShdw dist="35921" dir="2700000" algn="br">
                  <a:srgbClr val="000000"/>
                </a:outerShdw>
              </a:effectLst>
            </c:spPr>
          </c:dPt>
          <c:dLbls>
            <c:dLbl>
              <c:idx val="1"/>
              <c:layout/>
              <c:tx>
                <c:rich>
                  <a:bodyPr/>
                  <a:lstStyle/>
                  <a:p>
                    <a:r>
                      <a:rPr lang="en-US" dirty="0" smtClean="0"/>
                      <a:t>79*</a:t>
                    </a:r>
                    <a:endParaRPr lang="en-US" dirty="0"/>
                  </a:p>
                </c:rich>
              </c:tx>
              <c:showLegendKey val="0"/>
              <c:showVal val="1"/>
              <c:showCatName val="0"/>
              <c:showSerName val="0"/>
              <c:showPercent val="0"/>
              <c:showBubbleSize val="0"/>
            </c:dLbl>
            <c:spPr>
              <a:noFill/>
              <a:ln w="25406">
                <a:noFill/>
              </a:ln>
            </c:spPr>
            <c:txPr>
              <a:bodyPr/>
              <a:lstStyle/>
              <a:p>
                <a:pPr>
                  <a:defRPr sz="1400" b="1" i="1"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Sheet1!$B$1:$C$1</c:f>
              <c:strCache>
                <c:ptCount val="2"/>
                <c:pt idx="0">
                  <c:v>Oppose</c:v>
                </c:pt>
                <c:pt idx="1">
                  <c:v>Favor</c:v>
                </c:pt>
              </c:strCache>
            </c:strRef>
          </c:cat>
          <c:val>
            <c:numRef>
              <c:f>Sheet1!$B$2:$C$2</c:f>
              <c:numCache>
                <c:formatCode>General</c:formatCode>
                <c:ptCount val="2"/>
                <c:pt idx="0">
                  <c:v>17</c:v>
                </c:pt>
                <c:pt idx="1">
                  <c:v>79</c:v>
                </c:pt>
              </c:numCache>
            </c:numRef>
          </c:val>
        </c:ser>
        <c:dLbls>
          <c:showLegendKey val="0"/>
          <c:showVal val="1"/>
          <c:showCatName val="0"/>
          <c:showSerName val="0"/>
          <c:showPercent val="0"/>
          <c:showBubbleSize val="0"/>
        </c:dLbls>
        <c:gapWidth val="40"/>
        <c:axId val="142730368"/>
        <c:axId val="142731904"/>
      </c:barChart>
      <c:catAx>
        <c:axId val="142730368"/>
        <c:scaling>
          <c:orientation val="minMax"/>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200" b="1" i="0" u="none" strike="noStrike" baseline="0">
                <a:solidFill>
                  <a:srgbClr val="000000"/>
                </a:solidFill>
                <a:latin typeface="Arial Narrow"/>
                <a:ea typeface="Arial Narrow"/>
                <a:cs typeface="Arial Narrow"/>
              </a:defRPr>
            </a:pPr>
            <a:endParaRPr lang="en-US"/>
          </a:p>
        </c:txPr>
        <c:crossAx val="142731904"/>
        <c:crosses val="autoZero"/>
        <c:auto val="1"/>
        <c:lblAlgn val="ctr"/>
        <c:lblOffset val="100"/>
        <c:tickLblSkip val="1"/>
        <c:tickMarkSkip val="1"/>
        <c:noMultiLvlLbl val="0"/>
      </c:catAx>
      <c:valAx>
        <c:axId val="142731904"/>
        <c:scaling>
          <c:orientation val="minMax"/>
          <c:max val="100"/>
          <c:min val="0"/>
        </c:scaling>
        <c:delete val="0"/>
        <c:axPos val="b"/>
        <c:title>
          <c:tx>
            <c:rich>
              <a:bodyPr/>
              <a:lstStyle/>
              <a:p>
                <a:pPr>
                  <a:defRPr sz="800" b="0" i="0" u="none" strike="noStrike" baseline="0">
                    <a:solidFill>
                      <a:srgbClr val="000000"/>
                    </a:solidFill>
                    <a:latin typeface="Arial"/>
                    <a:ea typeface="Arial"/>
                    <a:cs typeface="Arial"/>
                  </a:defRPr>
                </a:pPr>
                <a:r>
                  <a:rPr lang="en-US"/>
                  <a:t>%</a:t>
                </a:r>
              </a:p>
            </c:rich>
          </c:tx>
          <c:layout>
            <c:manualLayout>
              <c:xMode val="edge"/>
              <c:yMode val="edge"/>
              <c:x val="0.579545826771654"/>
              <c:y val="0.84824521934758201"/>
            </c:manualLayout>
          </c:layout>
          <c:overlay val="0"/>
          <c:spPr>
            <a:noFill/>
            <a:ln w="25406">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42730368"/>
        <c:crosses val="autoZero"/>
        <c:crossBetween val="between"/>
        <c:majorUnit val="20"/>
      </c:valAx>
      <c:spPr>
        <a:noFill/>
        <a:ln w="25402">
          <a:noFill/>
        </a:ln>
      </c:spPr>
    </c:plotArea>
    <c:plotVisOnly val="1"/>
    <c:dispBlanksAs val="gap"/>
    <c:showDLblsOverMax val="0"/>
  </c:chart>
  <c:spPr>
    <a:noFill/>
    <a:ln>
      <a:noFill/>
    </a:ln>
  </c:spPr>
  <c:txPr>
    <a:bodyPr/>
    <a:lstStyle/>
    <a:p>
      <a:pPr>
        <a:defRPr sz="1075" b="0" i="0" u="none" strike="noStrike" baseline="0">
          <a:solidFill>
            <a:srgbClr val="000000"/>
          </a:solidFill>
          <a:latin typeface="Arial"/>
          <a:ea typeface="Arial"/>
          <a:cs typeface="Aria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w="25404">
          <a:noFill/>
        </a:ln>
      </c:spPr>
    </c:title>
    <c:autoTitleDeleted val="0"/>
    <c:plotArea>
      <c:layout>
        <c:manualLayout>
          <c:layoutTarget val="inner"/>
          <c:xMode val="edge"/>
          <c:yMode val="edge"/>
          <c:x val="0.27852804736617198"/>
          <c:y val="0"/>
          <c:w val="0.64978758469144804"/>
          <c:h val="0.64986154855642997"/>
        </c:manualLayout>
      </c:layout>
      <c:barChart>
        <c:barDir val="bar"/>
        <c:grouping val="clustered"/>
        <c:varyColors val="0"/>
        <c:ser>
          <c:idx val="0"/>
          <c:order val="0"/>
          <c:tx>
            <c:strRef>
              <c:f>Sheet1!$A$2</c:f>
              <c:strCache>
                <c:ptCount val="1"/>
              </c:strCache>
            </c:strRef>
          </c:tx>
          <c:spPr>
            <a:solidFill>
              <a:srgbClr val="0000FF"/>
            </a:solidFill>
            <a:ln w="12701">
              <a:solidFill>
                <a:srgbClr val="000000"/>
              </a:solidFill>
              <a:prstDash val="solid"/>
            </a:ln>
            <a:effectLst>
              <a:outerShdw dist="35921" dir="2700000" algn="br">
                <a:srgbClr val="000000"/>
              </a:outerShdw>
            </a:effectLst>
          </c:spPr>
          <c:invertIfNegative val="0"/>
          <c:dPt>
            <c:idx val="0"/>
            <c:invertIfNegative val="0"/>
            <c:bubble3D val="0"/>
            <c:spPr>
              <a:solidFill>
                <a:srgbClr val="FF0000"/>
              </a:solidFill>
              <a:ln w="12701">
                <a:solidFill>
                  <a:srgbClr val="000000"/>
                </a:solidFill>
                <a:prstDash val="solid"/>
              </a:ln>
              <a:effectLst>
                <a:outerShdw dist="35921" dir="2700000" algn="br">
                  <a:srgbClr val="000000"/>
                </a:outerShdw>
              </a:effectLst>
            </c:spPr>
          </c:dPt>
          <c:dLbls>
            <c:spPr>
              <a:noFill/>
              <a:ln w="25406">
                <a:noFill/>
              </a:ln>
            </c:spPr>
            <c:txPr>
              <a:bodyPr/>
              <a:lstStyle/>
              <a:p>
                <a:pPr>
                  <a:defRPr sz="1400" b="1" i="1"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Sheet1!$B$1:$C$1</c:f>
              <c:strCache>
                <c:ptCount val="2"/>
                <c:pt idx="0">
                  <c:v>Absorbed by waste</c:v>
                </c:pt>
                <c:pt idx="1">
                  <c:v>Hurt quality</c:v>
                </c:pt>
              </c:strCache>
            </c:strRef>
          </c:cat>
          <c:val>
            <c:numRef>
              <c:f>Sheet1!$B$2:$C$2</c:f>
              <c:numCache>
                <c:formatCode>General</c:formatCode>
                <c:ptCount val="2"/>
                <c:pt idx="0">
                  <c:v>32</c:v>
                </c:pt>
                <c:pt idx="1">
                  <c:v>61</c:v>
                </c:pt>
              </c:numCache>
            </c:numRef>
          </c:val>
        </c:ser>
        <c:dLbls>
          <c:showLegendKey val="0"/>
          <c:showVal val="1"/>
          <c:showCatName val="0"/>
          <c:showSerName val="0"/>
          <c:showPercent val="0"/>
          <c:showBubbleSize val="0"/>
        </c:dLbls>
        <c:gapWidth val="40"/>
        <c:axId val="143136640"/>
        <c:axId val="143138176"/>
      </c:barChart>
      <c:catAx>
        <c:axId val="143136640"/>
        <c:scaling>
          <c:orientation val="minMax"/>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200" b="1" i="0" u="none" strike="noStrike" baseline="0">
                <a:solidFill>
                  <a:srgbClr val="000000"/>
                </a:solidFill>
                <a:latin typeface="Arial Narrow"/>
                <a:ea typeface="Arial Narrow"/>
                <a:cs typeface="Arial Narrow"/>
              </a:defRPr>
            </a:pPr>
            <a:endParaRPr lang="en-US"/>
          </a:p>
        </c:txPr>
        <c:crossAx val="143138176"/>
        <c:crosses val="autoZero"/>
        <c:auto val="1"/>
        <c:lblAlgn val="ctr"/>
        <c:lblOffset val="100"/>
        <c:tickLblSkip val="1"/>
        <c:tickMarkSkip val="1"/>
        <c:noMultiLvlLbl val="0"/>
      </c:catAx>
      <c:valAx>
        <c:axId val="143138176"/>
        <c:scaling>
          <c:orientation val="minMax"/>
          <c:max val="100"/>
          <c:min val="0"/>
        </c:scaling>
        <c:delete val="0"/>
        <c:axPos val="b"/>
        <c:title>
          <c:tx>
            <c:rich>
              <a:bodyPr/>
              <a:lstStyle/>
              <a:p>
                <a:pPr>
                  <a:defRPr sz="800" b="0" i="0" u="none" strike="noStrike" baseline="0">
                    <a:solidFill>
                      <a:srgbClr val="000000"/>
                    </a:solidFill>
                    <a:latin typeface="Arial"/>
                    <a:ea typeface="Arial"/>
                    <a:cs typeface="Arial"/>
                  </a:defRPr>
                </a:pPr>
                <a:r>
                  <a:rPr lang="en-US"/>
                  <a:t>%</a:t>
                </a:r>
              </a:p>
            </c:rich>
          </c:tx>
          <c:layout>
            <c:manualLayout>
              <c:xMode val="edge"/>
              <c:yMode val="edge"/>
              <c:x val="0.579545826771654"/>
              <c:y val="0.84824521934758201"/>
            </c:manualLayout>
          </c:layout>
          <c:overlay val="0"/>
          <c:spPr>
            <a:noFill/>
            <a:ln w="25406">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43136640"/>
        <c:crosses val="autoZero"/>
        <c:crossBetween val="between"/>
        <c:majorUnit val="20"/>
      </c:valAx>
      <c:spPr>
        <a:noFill/>
        <a:ln w="25402">
          <a:noFill/>
        </a:ln>
      </c:spPr>
    </c:plotArea>
    <c:plotVisOnly val="1"/>
    <c:dispBlanksAs val="gap"/>
    <c:showDLblsOverMax val="0"/>
  </c:chart>
  <c:spPr>
    <a:noFill/>
    <a:ln>
      <a:noFill/>
    </a:ln>
  </c:spPr>
  <c:txPr>
    <a:bodyPr/>
    <a:lstStyle/>
    <a:p>
      <a:pPr>
        <a:defRPr sz="1075" b="0" i="0" u="none" strike="noStrike" baseline="0">
          <a:solidFill>
            <a:srgbClr val="000000"/>
          </a:solidFill>
          <a:latin typeface="Arial"/>
          <a:ea typeface="Arial"/>
          <a:cs typeface="Arial"/>
        </a:defRPr>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0.84848</cdr:x>
      <cdr:y>0.08296</cdr:y>
    </cdr:from>
    <cdr:to>
      <cdr:x>0.91919</cdr:x>
      <cdr:y>0.16592</cdr:y>
    </cdr:to>
    <cdr:sp macro="" textlink="">
      <cdr:nvSpPr>
        <cdr:cNvPr id="2" name="TextBox 1"/>
        <cdr:cNvSpPr txBox="1"/>
      </cdr:nvSpPr>
      <cdr:spPr>
        <a:xfrm xmlns:a="http://schemas.openxmlformats.org/drawingml/2006/main">
          <a:off x="6400800" y="381000"/>
          <a:ext cx="533400" cy="3810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400" b="1" i="1" dirty="0" smtClean="0"/>
            <a:t>84</a:t>
          </a:r>
          <a:endParaRPr lang="en-US" sz="1400" b="1" i="1" dirty="0"/>
        </a:p>
      </cdr:txBody>
    </cdr:sp>
  </cdr:relSizeAnchor>
  <cdr:relSizeAnchor xmlns:cdr="http://schemas.openxmlformats.org/drawingml/2006/chartDrawing">
    <cdr:from>
      <cdr:x>0.70707</cdr:x>
      <cdr:y>0.24888</cdr:y>
    </cdr:from>
    <cdr:to>
      <cdr:x>0.77778</cdr:x>
      <cdr:y>0.33184</cdr:y>
    </cdr:to>
    <cdr:sp macro="" textlink="">
      <cdr:nvSpPr>
        <cdr:cNvPr id="3" name="TextBox 2"/>
        <cdr:cNvSpPr txBox="1"/>
      </cdr:nvSpPr>
      <cdr:spPr>
        <a:xfrm xmlns:a="http://schemas.openxmlformats.org/drawingml/2006/main">
          <a:off x="5334000" y="1143000"/>
          <a:ext cx="533400" cy="381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Helvetica"/>
            </a:defRPr>
          </a:lvl1pPr>
          <a:lvl2pPr marL="457200" indent="0">
            <a:defRPr sz="1100">
              <a:latin typeface="Helvetica"/>
            </a:defRPr>
          </a:lvl2pPr>
          <a:lvl3pPr marL="914400" indent="0">
            <a:defRPr sz="1100">
              <a:latin typeface="Helvetica"/>
            </a:defRPr>
          </a:lvl3pPr>
          <a:lvl4pPr marL="1371600" indent="0">
            <a:defRPr sz="1100">
              <a:latin typeface="Helvetica"/>
            </a:defRPr>
          </a:lvl4pPr>
          <a:lvl5pPr marL="1828800" indent="0">
            <a:defRPr sz="1100">
              <a:latin typeface="Helvetica"/>
            </a:defRPr>
          </a:lvl5pPr>
          <a:lvl6pPr marL="2286000" indent="0">
            <a:defRPr sz="1100">
              <a:latin typeface="Helvetica"/>
            </a:defRPr>
          </a:lvl6pPr>
          <a:lvl7pPr marL="2743200" indent="0">
            <a:defRPr sz="1100">
              <a:latin typeface="Helvetica"/>
            </a:defRPr>
          </a:lvl7pPr>
          <a:lvl8pPr marL="3200400" indent="0">
            <a:defRPr sz="1100">
              <a:latin typeface="Helvetica"/>
            </a:defRPr>
          </a:lvl8pPr>
          <a:lvl9pPr marL="3657600" indent="0">
            <a:defRPr sz="1100">
              <a:latin typeface="Helvetica"/>
            </a:defRPr>
          </a:lvl9pPr>
        </a:lstStyle>
        <a:p xmlns:a="http://schemas.openxmlformats.org/drawingml/2006/main">
          <a:r>
            <a:rPr lang="en-US" sz="1400" b="1" i="1" dirty="0" smtClean="0"/>
            <a:t>67</a:t>
          </a:r>
          <a:endParaRPr lang="en-US" sz="1400" b="1" i="1" dirty="0"/>
        </a:p>
      </cdr:txBody>
    </cdr:sp>
  </cdr:relSizeAnchor>
  <cdr:relSizeAnchor xmlns:cdr="http://schemas.openxmlformats.org/drawingml/2006/chartDrawing">
    <cdr:from>
      <cdr:x>0.69697</cdr:x>
      <cdr:y>0.3982</cdr:y>
    </cdr:from>
    <cdr:to>
      <cdr:x>0.76768</cdr:x>
      <cdr:y>0.48116</cdr:y>
    </cdr:to>
    <cdr:sp macro="" textlink="">
      <cdr:nvSpPr>
        <cdr:cNvPr id="4" name="TextBox 3"/>
        <cdr:cNvSpPr txBox="1"/>
      </cdr:nvSpPr>
      <cdr:spPr>
        <a:xfrm xmlns:a="http://schemas.openxmlformats.org/drawingml/2006/main">
          <a:off x="5257800" y="1828800"/>
          <a:ext cx="533400" cy="381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Helvetica"/>
            </a:defRPr>
          </a:lvl1pPr>
          <a:lvl2pPr marL="457200" indent="0">
            <a:defRPr sz="1100">
              <a:latin typeface="Helvetica"/>
            </a:defRPr>
          </a:lvl2pPr>
          <a:lvl3pPr marL="914400" indent="0">
            <a:defRPr sz="1100">
              <a:latin typeface="Helvetica"/>
            </a:defRPr>
          </a:lvl3pPr>
          <a:lvl4pPr marL="1371600" indent="0">
            <a:defRPr sz="1100">
              <a:latin typeface="Helvetica"/>
            </a:defRPr>
          </a:lvl4pPr>
          <a:lvl5pPr marL="1828800" indent="0">
            <a:defRPr sz="1100">
              <a:latin typeface="Helvetica"/>
            </a:defRPr>
          </a:lvl5pPr>
          <a:lvl6pPr marL="2286000" indent="0">
            <a:defRPr sz="1100">
              <a:latin typeface="Helvetica"/>
            </a:defRPr>
          </a:lvl6pPr>
          <a:lvl7pPr marL="2743200" indent="0">
            <a:defRPr sz="1100">
              <a:latin typeface="Helvetica"/>
            </a:defRPr>
          </a:lvl7pPr>
          <a:lvl8pPr marL="3200400" indent="0">
            <a:defRPr sz="1100">
              <a:latin typeface="Helvetica"/>
            </a:defRPr>
          </a:lvl8pPr>
          <a:lvl9pPr marL="3657600" indent="0">
            <a:defRPr sz="1100">
              <a:latin typeface="Helvetica"/>
            </a:defRPr>
          </a:lvl9pPr>
        </a:lstStyle>
        <a:p xmlns:a="http://schemas.openxmlformats.org/drawingml/2006/main">
          <a:r>
            <a:rPr lang="en-US" sz="1400" b="1" i="1" dirty="0" smtClean="0"/>
            <a:t>65</a:t>
          </a:r>
          <a:endParaRPr lang="en-US" sz="1400" b="1" i="1" dirty="0"/>
        </a:p>
      </cdr:txBody>
    </cdr:sp>
  </cdr:relSizeAnchor>
  <cdr:relSizeAnchor xmlns:cdr="http://schemas.openxmlformats.org/drawingml/2006/chartDrawing">
    <cdr:from>
      <cdr:x>0.61616</cdr:x>
      <cdr:y>0.56412</cdr:y>
    </cdr:from>
    <cdr:to>
      <cdr:x>0.68687</cdr:x>
      <cdr:y>0.64708</cdr:y>
    </cdr:to>
    <cdr:sp macro="" textlink="">
      <cdr:nvSpPr>
        <cdr:cNvPr id="5" name="TextBox 4"/>
        <cdr:cNvSpPr txBox="1"/>
      </cdr:nvSpPr>
      <cdr:spPr>
        <a:xfrm xmlns:a="http://schemas.openxmlformats.org/drawingml/2006/main">
          <a:off x="4648200" y="2590800"/>
          <a:ext cx="533400" cy="381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Helvetica"/>
            </a:defRPr>
          </a:lvl1pPr>
          <a:lvl2pPr marL="457200" indent="0">
            <a:defRPr sz="1100">
              <a:latin typeface="Helvetica"/>
            </a:defRPr>
          </a:lvl2pPr>
          <a:lvl3pPr marL="914400" indent="0">
            <a:defRPr sz="1100">
              <a:latin typeface="Helvetica"/>
            </a:defRPr>
          </a:lvl3pPr>
          <a:lvl4pPr marL="1371600" indent="0">
            <a:defRPr sz="1100">
              <a:latin typeface="Helvetica"/>
            </a:defRPr>
          </a:lvl4pPr>
          <a:lvl5pPr marL="1828800" indent="0">
            <a:defRPr sz="1100">
              <a:latin typeface="Helvetica"/>
            </a:defRPr>
          </a:lvl5pPr>
          <a:lvl6pPr marL="2286000" indent="0">
            <a:defRPr sz="1100">
              <a:latin typeface="Helvetica"/>
            </a:defRPr>
          </a:lvl6pPr>
          <a:lvl7pPr marL="2743200" indent="0">
            <a:defRPr sz="1100">
              <a:latin typeface="Helvetica"/>
            </a:defRPr>
          </a:lvl7pPr>
          <a:lvl8pPr marL="3200400" indent="0">
            <a:defRPr sz="1100">
              <a:latin typeface="Helvetica"/>
            </a:defRPr>
          </a:lvl8pPr>
          <a:lvl9pPr marL="3657600" indent="0">
            <a:defRPr sz="1100">
              <a:latin typeface="Helvetica"/>
            </a:defRPr>
          </a:lvl9pPr>
        </a:lstStyle>
        <a:p xmlns:a="http://schemas.openxmlformats.org/drawingml/2006/main">
          <a:r>
            <a:rPr lang="en-US" sz="1400" b="1" i="1" dirty="0" smtClean="0"/>
            <a:t> 55</a:t>
          </a:r>
          <a:endParaRPr lang="en-US" sz="1400" b="1" i="1" dirty="0"/>
        </a:p>
      </cdr:txBody>
    </cdr:sp>
  </cdr:relSizeAnchor>
  <cdr:relSizeAnchor xmlns:cdr="http://schemas.openxmlformats.org/drawingml/2006/chartDrawing">
    <cdr:from>
      <cdr:x>0.55556</cdr:x>
      <cdr:y>0.71345</cdr:y>
    </cdr:from>
    <cdr:to>
      <cdr:x>0.62626</cdr:x>
      <cdr:y>0.79641</cdr:y>
    </cdr:to>
    <cdr:sp macro="" textlink="">
      <cdr:nvSpPr>
        <cdr:cNvPr id="6" name="TextBox 5"/>
        <cdr:cNvSpPr txBox="1"/>
      </cdr:nvSpPr>
      <cdr:spPr>
        <a:xfrm xmlns:a="http://schemas.openxmlformats.org/drawingml/2006/main">
          <a:off x="4191000" y="3276600"/>
          <a:ext cx="533400" cy="381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Helvetica"/>
            </a:defRPr>
          </a:lvl1pPr>
          <a:lvl2pPr marL="457200" indent="0">
            <a:defRPr sz="1100">
              <a:latin typeface="Helvetica"/>
            </a:defRPr>
          </a:lvl2pPr>
          <a:lvl3pPr marL="914400" indent="0">
            <a:defRPr sz="1100">
              <a:latin typeface="Helvetica"/>
            </a:defRPr>
          </a:lvl3pPr>
          <a:lvl4pPr marL="1371600" indent="0">
            <a:defRPr sz="1100">
              <a:latin typeface="Helvetica"/>
            </a:defRPr>
          </a:lvl4pPr>
          <a:lvl5pPr marL="1828800" indent="0">
            <a:defRPr sz="1100">
              <a:latin typeface="Helvetica"/>
            </a:defRPr>
          </a:lvl5pPr>
          <a:lvl6pPr marL="2286000" indent="0">
            <a:defRPr sz="1100">
              <a:latin typeface="Helvetica"/>
            </a:defRPr>
          </a:lvl6pPr>
          <a:lvl7pPr marL="2743200" indent="0">
            <a:defRPr sz="1100">
              <a:latin typeface="Helvetica"/>
            </a:defRPr>
          </a:lvl7pPr>
          <a:lvl8pPr marL="3200400" indent="0">
            <a:defRPr sz="1100">
              <a:latin typeface="Helvetica"/>
            </a:defRPr>
          </a:lvl8pPr>
          <a:lvl9pPr marL="3657600" indent="0">
            <a:defRPr sz="1100">
              <a:latin typeface="Helvetica"/>
            </a:defRPr>
          </a:lvl9pPr>
        </a:lstStyle>
        <a:p xmlns:a="http://schemas.openxmlformats.org/drawingml/2006/main">
          <a:r>
            <a:rPr lang="en-US" sz="1400" b="1" i="1" dirty="0" smtClean="0"/>
            <a:t>47</a:t>
          </a:r>
          <a:endParaRPr lang="en-US" sz="1400" b="1" i="1" dirty="0"/>
        </a:p>
      </cdr:txBody>
    </cdr:sp>
  </cdr:relSizeAnchor>
  <cdr:relSizeAnchor xmlns:cdr="http://schemas.openxmlformats.org/drawingml/2006/chartDrawing">
    <cdr:from>
      <cdr:x>0.26263</cdr:x>
      <cdr:y>0.13273</cdr:y>
    </cdr:from>
    <cdr:to>
      <cdr:x>0.33333</cdr:x>
      <cdr:y>0.21569</cdr:y>
    </cdr:to>
    <cdr:sp macro="" textlink="">
      <cdr:nvSpPr>
        <cdr:cNvPr id="7" name="TextBox 6"/>
        <cdr:cNvSpPr txBox="1"/>
      </cdr:nvSpPr>
      <cdr:spPr>
        <a:xfrm xmlns:a="http://schemas.openxmlformats.org/drawingml/2006/main">
          <a:off x="1981200" y="609600"/>
          <a:ext cx="533400" cy="381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Helvetica"/>
            </a:defRPr>
          </a:lvl1pPr>
          <a:lvl2pPr marL="457200" indent="0">
            <a:defRPr sz="1100">
              <a:latin typeface="Helvetica"/>
            </a:defRPr>
          </a:lvl2pPr>
          <a:lvl3pPr marL="914400" indent="0">
            <a:defRPr sz="1100">
              <a:latin typeface="Helvetica"/>
            </a:defRPr>
          </a:lvl3pPr>
          <a:lvl4pPr marL="1371600" indent="0">
            <a:defRPr sz="1100">
              <a:latin typeface="Helvetica"/>
            </a:defRPr>
          </a:lvl4pPr>
          <a:lvl5pPr marL="1828800" indent="0">
            <a:defRPr sz="1100">
              <a:latin typeface="Helvetica"/>
            </a:defRPr>
          </a:lvl5pPr>
          <a:lvl6pPr marL="2286000" indent="0">
            <a:defRPr sz="1100">
              <a:latin typeface="Helvetica"/>
            </a:defRPr>
          </a:lvl6pPr>
          <a:lvl7pPr marL="2743200" indent="0">
            <a:defRPr sz="1100">
              <a:latin typeface="Helvetica"/>
            </a:defRPr>
          </a:lvl7pPr>
          <a:lvl8pPr marL="3200400" indent="0">
            <a:defRPr sz="1100">
              <a:latin typeface="Helvetica"/>
            </a:defRPr>
          </a:lvl8pPr>
          <a:lvl9pPr marL="3657600" indent="0">
            <a:defRPr sz="1100">
              <a:latin typeface="Helvetica"/>
            </a:defRPr>
          </a:lvl9pPr>
        </a:lstStyle>
        <a:p xmlns:a="http://schemas.openxmlformats.org/drawingml/2006/main">
          <a:r>
            <a:rPr lang="en-US" sz="1400" b="1" i="1" dirty="0" smtClean="0"/>
            <a:t>10</a:t>
          </a:r>
          <a:endParaRPr lang="en-US" sz="1400" b="1" i="1" dirty="0"/>
        </a:p>
      </cdr:txBody>
    </cdr:sp>
  </cdr:relSizeAnchor>
  <cdr:relSizeAnchor xmlns:cdr="http://schemas.openxmlformats.org/drawingml/2006/chartDrawing">
    <cdr:from>
      <cdr:x>0.37374</cdr:x>
      <cdr:y>0.29865</cdr:y>
    </cdr:from>
    <cdr:to>
      <cdr:x>0.44444</cdr:x>
      <cdr:y>0.38161</cdr:y>
    </cdr:to>
    <cdr:sp macro="" textlink="">
      <cdr:nvSpPr>
        <cdr:cNvPr id="8" name="TextBox 7"/>
        <cdr:cNvSpPr txBox="1"/>
      </cdr:nvSpPr>
      <cdr:spPr>
        <a:xfrm xmlns:a="http://schemas.openxmlformats.org/drawingml/2006/main">
          <a:off x="2819400" y="1371600"/>
          <a:ext cx="533400" cy="381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Helvetica"/>
            </a:defRPr>
          </a:lvl1pPr>
          <a:lvl2pPr marL="457200" indent="0">
            <a:defRPr sz="1100">
              <a:latin typeface="Helvetica"/>
            </a:defRPr>
          </a:lvl2pPr>
          <a:lvl3pPr marL="914400" indent="0">
            <a:defRPr sz="1100">
              <a:latin typeface="Helvetica"/>
            </a:defRPr>
          </a:lvl3pPr>
          <a:lvl4pPr marL="1371600" indent="0">
            <a:defRPr sz="1100">
              <a:latin typeface="Helvetica"/>
            </a:defRPr>
          </a:lvl4pPr>
          <a:lvl5pPr marL="1828800" indent="0">
            <a:defRPr sz="1100">
              <a:latin typeface="Helvetica"/>
            </a:defRPr>
          </a:lvl5pPr>
          <a:lvl6pPr marL="2286000" indent="0">
            <a:defRPr sz="1100">
              <a:latin typeface="Helvetica"/>
            </a:defRPr>
          </a:lvl6pPr>
          <a:lvl7pPr marL="2743200" indent="0">
            <a:defRPr sz="1100">
              <a:latin typeface="Helvetica"/>
            </a:defRPr>
          </a:lvl7pPr>
          <a:lvl8pPr marL="3200400" indent="0">
            <a:defRPr sz="1100">
              <a:latin typeface="Helvetica"/>
            </a:defRPr>
          </a:lvl8pPr>
          <a:lvl9pPr marL="3657600" indent="0">
            <a:defRPr sz="1100">
              <a:latin typeface="Helvetica"/>
            </a:defRPr>
          </a:lvl9pPr>
        </a:lstStyle>
        <a:p xmlns:a="http://schemas.openxmlformats.org/drawingml/2006/main">
          <a:r>
            <a:rPr lang="en-US" sz="1400" b="1" i="1" dirty="0" smtClean="0"/>
            <a:t>25</a:t>
          </a:r>
          <a:endParaRPr lang="en-US" sz="1400" b="1" i="1" dirty="0"/>
        </a:p>
      </cdr:txBody>
    </cdr:sp>
  </cdr:relSizeAnchor>
  <cdr:relSizeAnchor xmlns:cdr="http://schemas.openxmlformats.org/drawingml/2006/chartDrawing">
    <cdr:from>
      <cdr:x>0.53535</cdr:x>
      <cdr:y>0.77981</cdr:y>
    </cdr:from>
    <cdr:to>
      <cdr:x>0.60606</cdr:x>
      <cdr:y>0.84618</cdr:y>
    </cdr:to>
    <cdr:sp macro="" textlink="">
      <cdr:nvSpPr>
        <cdr:cNvPr id="9" name="TextBox 8"/>
        <cdr:cNvSpPr txBox="1"/>
      </cdr:nvSpPr>
      <cdr:spPr>
        <a:xfrm xmlns:a="http://schemas.openxmlformats.org/drawingml/2006/main">
          <a:off x="4038600" y="3581400"/>
          <a:ext cx="533400"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Helvetica"/>
            </a:defRPr>
          </a:lvl1pPr>
          <a:lvl2pPr marL="457200" indent="0">
            <a:defRPr sz="1100">
              <a:latin typeface="Helvetica"/>
            </a:defRPr>
          </a:lvl2pPr>
          <a:lvl3pPr marL="914400" indent="0">
            <a:defRPr sz="1100">
              <a:latin typeface="Helvetica"/>
            </a:defRPr>
          </a:lvl3pPr>
          <a:lvl4pPr marL="1371600" indent="0">
            <a:defRPr sz="1100">
              <a:latin typeface="Helvetica"/>
            </a:defRPr>
          </a:lvl4pPr>
          <a:lvl5pPr marL="1828800" indent="0">
            <a:defRPr sz="1100">
              <a:latin typeface="Helvetica"/>
            </a:defRPr>
          </a:lvl5pPr>
          <a:lvl6pPr marL="2286000" indent="0">
            <a:defRPr sz="1100">
              <a:latin typeface="Helvetica"/>
            </a:defRPr>
          </a:lvl6pPr>
          <a:lvl7pPr marL="2743200" indent="0">
            <a:defRPr sz="1100">
              <a:latin typeface="Helvetica"/>
            </a:defRPr>
          </a:lvl7pPr>
          <a:lvl8pPr marL="3200400" indent="0">
            <a:defRPr sz="1100">
              <a:latin typeface="Helvetica"/>
            </a:defRPr>
          </a:lvl8pPr>
          <a:lvl9pPr marL="3657600" indent="0">
            <a:defRPr sz="1100">
              <a:latin typeface="Helvetica"/>
            </a:defRPr>
          </a:lvl9pPr>
        </a:lstStyle>
        <a:p xmlns:a="http://schemas.openxmlformats.org/drawingml/2006/main">
          <a:r>
            <a:rPr lang="en-US" sz="1400" b="1" i="1" dirty="0" smtClean="0"/>
            <a:t>45</a:t>
          </a:r>
          <a:endParaRPr lang="en-US" sz="1400" b="1" i="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pitchFamily="96" charset="-128"/>
                <a:cs typeface="+mn-cs"/>
              </a:defRPr>
            </a:lvl1pPr>
          </a:lstStyle>
          <a:p>
            <a:pPr>
              <a:defRPr/>
            </a:pPr>
            <a:endParaRPr lang="en-US"/>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pitchFamily="96" charset="-128"/>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pitchFamily="96" charset="-128"/>
                <a:cs typeface="+mn-cs"/>
              </a:defRPr>
            </a:lvl1pPr>
          </a:lstStyle>
          <a:p>
            <a:pPr>
              <a:defRPr/>
            </a:pPr>
            <a:endParaRPr 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EF1FD905-728D-AC42-AF5A-170FD2AF429C}" type="slidenum">
              <a:rPr lang="en-US"/>
              <a:pPr>
                <a:defRPr/>
              </a:pPr>
              <a:t>‹#›</a:t>
            </a:fld>
            <a:endParaRPr lang="en-US"/>
          </a:p>
        </p:txBody>
      </p:sp>
    </p:spTree>
    <p:extLst>
      <p:ext uri="{BB962C8B-B14F-4D97-AF65-F5344CB8AC3E}">
        <p14:creationId xmlns:p14="http://schemas.microsoft.com/office/powerpoint/2010/main" val="23954273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96"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5DD16F9C-8EFD-8645-81C4-897C760CB5E1}" type="slidenum">
              <a:rPr lang="en-US">
                <a:latin typeface="Arial" pitchFamily="-1" charset="0"/>
                <a:ea typeface="ＭＳ Ｐゴシック" pitchFamily="-1" charset="-128"/>
                <a:cs typeface="ＭＳ Ｐゴシック" pitchFamily="-1" charset="-128"/>
              </a:rPr>
              <a:pPr/>
              <a:t>1</a:t>
            </a:fld>
            <a:endParaRPr lang="en-US">
              <a:latin typeface="Arial" pitchFamily="-1" charset="0"/>
              <a:ea typeface="ＭＳ Ｐゴシック" pitchFamily="-1" charset="-128"/>
              <a:cs typeface="ＭＳ Ｐゴシック" pitchFamily="-1" charset="-128"/>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DD9D42A8-112C-DD4F-8C04-8B0EE5D01283}" type="slidenum">
              <a:rPr lang="en-US">
                <a:latin typeface="Arial" pitchFamily="-1" charset="0"/>
                <a:ea typeface="ＭＳ Ｐゴシック" pitchFamily="-1" charset="-128"/>
                <a:cs typeface="ＭＳ Ｐゴシック" pitchFamily="-1" charset="-128"/>
              </a:rPr>
              <a:pPr/>
              <a:t>10</a:t>
            </a:fld>
            <a:endParaRPr lang="en-US">
              <a:latin typeface="Arial" pitchFamily="-1" charset="0"/>
              <a:ea typeface="ＭＳ Ｐゴシック" pitchFamily="-1" charset="-128"/>
              <a:cs typeface="ＭＳ Ｐゴシック" pitchFamily="-1"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DD9D42A8-112C-DD4F-8C04-8B0EE5D01283}" type="slidenum">
              <a:rPr lang="en-US">
                <a:latin typeface="Arial" pitchFamily="-1" charset="0"/>
                <a:ea typeface="ＭＳ Ｐゴシック" pitchFamily="-1" charset="-128"/>
                <a:cs typeface="ＭＳ Ｐゴシック" pitchFamily="-1" charset="-128"/>
              </a:rPr>
              <a:pPr/>
              <a:t>11</a:t>
            </a:fld>
            <a:endParaRPr lang="en-US">
              <a:latin typeface="Arial" pitchFamily="-1" charset="0"/>
              <a:ea typeface="ＭＳ Ｐゴシック" pitchFamily="-1" charset="-128"/>
              <a:cs typeface="ＭＳ Ｐゴシック" pitchFamily="-1"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DD9D42A8-112C-DD4F-8C04-8B0EE5D01283}" type="slidenum">
              <a:rPr lang="en-US">
                <a:latin typeface="Arial" pitchFamily="-1" charset="0"/>
                <a:ea typeface="ＭＳ Ｐゴシック" pitchFamily="-1" charset="-128"/>
                <a:cs typeface="ＭＳ Ｐゴシック" pitchFamily="-1" charset="-128"/>
              </a:rPr>
              <a:pPr/>
              <a:t>12</a:t>
            </a:fld>
            <a:endParaRPr lang="en-US">
              <a:latin typeface="Arial" pitchFamily="-1" charset="0"/>
              <a:ea typeface="ＭＳ Ｐゴシック" pitchFamily="-1" charset="-128"/>
              <a:cs typeface="ＭＳ Ｐゴシック" pitchFamily="-1"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DD9D42A8-112C-DD4F-8C04-8B0EE5D01283}" type="slidenum">
              <a:rPr lang="en-US">
                <a:latin typeface="Arial" pitchFamily="-1" charset="0"/>
                <a:ea typeface="ＭＳ Ｐゴシック" pitchFamily="-1" charset="-128"/>
                <a:cs typeface="ＭＳ Ｐゴシック" pitchFamily="-1" charset="-128"/>
              </a:rPr>
              <a:pPr/>
              <a:t>13</a:t>
            </a:fld>
            <a:endParaRPr lang="en-US">
              <a:latin typeface="Arial" pitchFamily="-1" charset="0"/>
              <a:ea typeface="ＭＳ Ｐゴシック" pitchFamily="-1" charset="-128"/>
              <a:cs typeface="ＭＳ Ｐゴシック" pitchFamily="-1"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DD9D42A8-112C-DD4F-8C04-8B0EE5D01283}" type="slidenum">
              <a:rPr lang="en-US">
                <a:latin typeface="Arial" pitchFamily="-1" charset="0"/>
                <a:ea typeface="ＭＳ Ｐゴシック" pitchFamily="-1" charset="-128"/>
                <a:cs typeface="ＭＳ Ｐゴシック" pitchFamily="-1" charset="-128"/>
              </a:rPr>
              <a:pPr/>
              <a:t>14</a:t>
            </a:fld>
            <a:endParaRPr lang="en-US">
              <a:latin typeface="Arial" pitchFamily="-1" charset="0"/>
              <a:ea typeface="ＭＳ Ｐゴシック" pitchFamily="-1" charset="-128"/>
              <a:cs typeface="ＭＳ Ｐゴシック" pitchFamily="-1"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lIns="91432" tIns="45716" rIns="91432" bIns="45716" anchor="b">
            <a:prstTxWarp prst="textNoShape">
              <a:avLst/>
            </a:prstTxWarp>
          </a:bodyPr>
          <a:lstStyle/>
          <a:p>
            <a:pPr algn="r"/>
            <a:fld id="{460280F5-4007-F842-9E27-AF5560AAD044}" type="slidenum">
              <a:rPr lang="en-US" sz="1200"/>
              <a:pPr algn="r"/>
              <a:t>15</a:t>
            </a:fld>
            <a:endParaRPr lang="en-US" sz="1200"/>
          </a:p>
        </p:txBody>
      </p:sp>
      <p:sp>
        <p:nvSpPr>
          <p:cNvPr id="22531" name="Rectangle 2"/>
          <p:cNvSpPr>
            <a:spLocks noGrp="1" noRot="1" noChangeAspect="1" noChangeArrowheads="1" noTextEdit="1"/>
          </p:cNvSpPr>
          <p:nvPr>
            <p:ph type="sldImg"/>
          </p:nvPr>
        </p:nvSpPr>
        <p:spPr>
          <a:solidFill>
            <a:srgbClr val="FFFFFF"/>
          </a:solidFill>
          <a:ln/>
        </p:spPr>
      </p:sp>
      <p:sp>
        <p:nvSpPr>
          <p:cNvPr id="22532" name="Rectangle 3"/>
          <p:cNvSpPr>
            <a:spLocks noGrp="1" noChangeArrowheads="1"/>
          </p:cNvSpPr>
          <p:nvPr>
            <p:ph type="body" idx="1"/>
          </p:nvPr>
        </p:nvSpPr>
        <p:spPr>
          <a:noFill/>
          <a:ln>
            <a:solidFill>
              <a:srgbClr val="000000"/>
            </a:solid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471AB2BC-F291-0C4C-8338-62F17D9B326D}" type="slidenum">
              <a:rPr lang="en-US">
                <a:latin typeface="Arial" pitchFamily="-1" charset="0"/>
                <a:ea typeface="ＭＳ Ｐゴシック" pitchFamily="-1" charset="-128"/>
                <a:cs typeface="ＭＳ Ｐゴシック" pitchFamily="-1" charset="-128"/>
              </a:rPr>
              <a:pPr/>
              <a:t>2</a:t>
            </a:fld>
            <a:endParaRPr lang="en-US">
              <a:latin typeface="Arial" pitchFamily="-1" charset="0"/>
              <a:ea typeface="ＭＳ Ｐゴシック" pitchFamily="-1" charset="-128"/>
              <a:cs typeface="ＭＳ Ｐゴシック" pitchFamily="-1" charset="-128"/>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F89C4FF7-66BE-F641-87BF-AE7BE620CB24}" type="slidenum">
              <a:rPr lang="en-US">
                <a:latin typeface="Arial" pitchFamily="-1" charset="0"/>
                <a:ea typeface="ＭＳ Ｐゴシック" pitchFamily="-1" charset="-128"/>
                <a:cs typeface="ＭＳ Ｐゴシック" pitchFamily="-1" charset="-128"/>
              </a:rPr>
              <a:pPr/>
              <a:t>3</a:t>
            </a:fld>
            <a:endParaRPr lang="en-US">
              <a:latin typeface="Arial" pitchFamily="-1" charset="0"/>
              <a:ea typeface="ＭＳ Ｐゴシック" pitchFamily="-1" charset="-128"/>
              <a:cs typeface="ＭＳ Ｐゴシック" pitchFamily="-1" charset="-128"/>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lIns="91432" tIns="45716" rIns="91432" bIns="45716" anchor="b">
            <a:prstTxWarp prst="textNoShape">
              <a:avLst/>
            </a:prstTxWarp>
          </a:bodyPr>
          <a:lstStyle/>
          <a:p>
            <a:pPr algn="r"/>
            <a:fld id="{460280F5-4007-F842-9E27-AF5560AAD044}" type="slidenum">
              <a:rPr lang="en-US" sz="1200"/>
              <a:pPr algn="r"/>
              <a:t>4</a:t>
            </a:fld>
            <a:endParaRPr lang="en-US" sz="1200"/>
          </a:p>
        </p:txBody>
      </p:sp>
      <p:sp>
        <p:nvSpPr>
          <p:cNvPr id="22531" name="Rectangle 2"/>
          <p:cNvSpPr>
            <a:spLocks noGrp="1" noRot="1" noChangeAspect="1" noChangeArrowheads="1" noTextEdit="1"/>
          </p:cNvSpPr>
          <p:nvPr>
            <p:ph type="sldImg"/>
          </p:nvPr>
        </p:nvSpPr>
        <p:spPr>
          <a:solidFill>
            <a:srgbClr val="FFFFFF"/>
          </a:solidFill>
          <a:ln/>
        </p:spPr>
      </p:sp>
      <p:sp>
        <p:nvSpPr>
          <p:cNvPr id="22532" name="Rectangle 3"/>
          <p:cNvSpPr>
            <a:spLocks noGrp="1" noChangeArrowheads="1"/>
          </p:cNvSpPr>
          <p:nvPr>
            <p:ph type="body" idx="1"/>
          </p:nvPr>
        </p:nvSpPr>
        <p:spPr>
          <a:noFill/>
          <a:ln>
            <a:solidFill>
              <a:srgbClr val="000000"/>
            </a:solid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7DF1DD26-7A3D-F44C-8FDA-B9BDB0AF3FA9}" type="slidenum">
              <a:rPr lang="en-US">
                <a:latin typeface="Arial" pitchFamily="-1" charset="0"/>
                <a:ea typeface="ＭＳ Ｐゴシック" pitchFamily="-1" charset="-128"/>
                <a:cs typeface="ＭＳ Ｐゴシック" pitchFamily="-1" charset="-128"/>
              </a:rPr>
              <a:pPr/>
              <a:t>5</a:t>
            </a:fld>
            <a:endParaRPr lang="en-US">
              <a:latin typeface="Arial" pitchFamily="-1" charset="0"/>
              <a:ea typeface="ＭＳ Ｐゴシック" pitchFamily="-1" charset="-128"/>
              <a:cs typeface="ＭＳ Ｐゴシック" pitchFamily="-1" charset="-128"/>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49049476-1F7F-D047-9DBC-526EBC40171F}" type="slidenum">
              <a:rPr lang="en-US">
                <a:latin typeface="Arial" pitchFamily="-1" charset="0"/>
                <a:ea typeface="ＭＳ Ｐゴシック" pitchFamily="-1" charset="-128"/>
                <a:cs typeface="ＭＳ Ｐゴシック" pitchFamily="-1" charset="-128"/>
              </a:rPr>
              <a:pPr/>
              <a:t>6</a:t>
            </a:fld>
            <a:endParaRPr lang="en-US">
              <a:latin typeface="Arial" pitchFamily="-1" charset="0"/>
              <a:ea typeface="ＭＳ Ｐゴシック" pitchFamily="-1" charset="-128"/>
              <a:cs typeface="ＭＳ Ｐゴシック" pitchFamily="-1" charset="-128"/>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DD9D42A8-112C-DD4F-8C04-8B0EE5D01283}" type="slidenum">
              <a:rPr lang="en-US">
                <a:latin typeface="Arial" pitchFamily="-1" charset="0"/>
                <a:ea typeface="ＭＳ Ｐゴシック" pitchFamily="-1" charset="-128"/>
                <a:cs typeface="ＭＳ Ｐゴシック" pitchFamily="-1" charset="-128"/>
              </a:rPr>
              <a:pPr/>
              <a:t>7</a:t>
            </a:fld>
            <a:endParaRPr lang="en-US">
              <a:latin typeface="Arial" pitchFamily="-1" charset="0"/>
              <a:ea typeface="ＭＳ Ｐゴシック" pitchFamily="-1" charset="-128"/>
              <a:cs typeface="ＭＳ Ｐゴシック" pitchFamily="-1"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DD9D42A8-112C-DD4F-8C04-8B0EE5D01283}" type="slidenum">
              <a:rPr lang="en-US">
                <a:latin typeface="Arial" pitchFamily="-1" charset="0"/>
                <a:ea typeface="ＭＳ Ｐゴシック" pitchFamily="-1" charset="-128"/>
                <a:cs typeface="ＭＳ Ｐゴシック" pitchFamily="-1" charset="-128"/>
              </a:rPr>
              <a:pPr/>
              <a:t>8</a:t>
            </a:fld>
            <a:endParaRPr lang="en-US">
              <a:latin typeface="Arial" pitchFamily="-1" charset="0"/>
              <a:ea typeface="ＭＳ Ｐゴシック" pitchFamily="-1" charset="-128"/>
              <a:cs typeface="ＭＳ Ｐゴシック" pitchFamily="-1"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DD9D42A8-112C-DD4F-8C04-8B0EE5D01283}" type="slidenum">
              <a:rPr lang="en-US">
                <a:latin typeface="Arial" pitchFamily="-1" charset="0"/>
                <a:ea typeface="ＭＳ Ｐゴシック" pitchFamily="-1" charset="-128"/>
                <a:cs typeface="ＭＳ Ｐゴシック" pitchFamily="-1" charset="-128"/>
              </a:rPr>
              <a:pPr/>
              <a:t>9</a:t>
            </a:fld>
            <a:endParaRPr lang="en-US">
              <a:latin typeface="Arial" pitchFamily="-1" charset="0"/>
              <a:ea typeface="ＭＳ Ｐゴシック" pitchFamily="-1" charset="-128"/>
              <a:cs typeface="ＭＳ Ｐゴシック" pitchFamily="-1"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grpSp>
        <p:sp>
          <p:nvSpPr>
            <p:cNvPr id="6" name="Rectangle 64"/>
            <p:cNvSpPr>
              <a:spLocks noChangeArrowheads="1"/>
            </p:cNvSpPr>
            <p:nvPr/>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7" name="Rectangle 65"/>
            <p:cNvSpPr>
              <a:spLocks noChangeArrowheads="1"/>
            </p:cNvSpPr>
            <p:nvPr/>
          </p:nvSpPr>
          <p:spPr bwMode="auto">
            <a:xfrm>
              <a:off x="0" y="0"/>
              <a:ext cx="5760" cy="321"/>
            </a:xfrm>
            <a:prstGeom prst="rect">
              <a:avLst/>
            </a:prstGeom>
            <a:solidFill>
              <a:schemeClr val="hlink">
                <a:alpha val="50000"/>
              </a:schemeClr>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grpSp>
      <p:sp>
        <p:nvSpPr>
          <p:cNvPr id="68" name="Rectangle 66"/>
          <p:cNvSpPr>
            <a:spLocks noChangeArrowheads="1"/>
          </p:cNvSpPr>
          <p:nvPr/>
        </p:nvSpPr>
        <p:spPr bwMode="auto">
          <a:xfrm>
            <a:off x="3505200" y="2590800"/>
            <a:ext cx="4892675" cy="76200"/>
          </a:xfrm>
          <a:prstGeom prst="rect">
            <a:avLst/>
          </a:prstGeom>
          <a:solidFill>
            <a:schemeClr val="hlink">
              <a:alpha val="50000"/>
            </a:schemeClr>
          </a:solidFill>
          <a:ln w="9525">
            <a:noFill/>
            <a:miter lim="800000"/>
            <a:headEnd/>
            <a:tailEnd/>
          </a:ln>
          <a:effectLst/>
        </p:spPr>
        <p:txBody>
          <a:bodyPr wrap="none" anchor="ctr"/>
          <a:lstStyle/>
          <a:p>
            <a:pPr algn="ctr">
              <a:defRPr/>
            </a:pPr>
            <a:endParaRPr kumimoji="1" lang="en-US">
              <a:latin typeface="Helvetica" pitchFamily="96" charset="0"/>
              <a:ea typeface="ＭＳ Ｐゴシック" pitchFamily="96" charset="-128"/>
              <a:cs typeface="+mn-cs"/>
            </a:endParaRPr>
          </a:p>
        </p:txBody>
      </p:sp>
      <p:sp>
        <p:nvSpPr>
          <p:cNvPr id="4163" name="Rectangle 67"/>
          <p:cNvSpPr>
            <a:spLocks noGrp="1" noChangeArrowheads="1"/>
          </p:cNvSpPr>
          <p:nvPr>
            <p:ph type="ctrTitle" sz="quarter"/>
          </p:nvPr>
        </p:nvSpPr>
        <p:spPr>
          <a:xfrm>
            <a:off x="779463" y="1447800"/>
            <a:ext cx="7678737" cy="1081088"/>
          </a:xfrm>
        </p:spPr>
        <p:txBody>
          <a:bodyPr/>
          <a:lstStyle>
            <a:lvl1pPr algn="r">
              <a:defRPr/>
            </a:lvl1pPr>
          </a:lstStyle>
          <a:p>
            <a:r>
              <a:rPr lang="en-US"/>
              <a:t>Click to edit Master title style</a:t>
            </a:r>
          </a:p>
        </p:txBody>
      </p:sp>
      <p:sp>
        <p:nvSpPr>
          <p:cNvPr id="4164" name="Rectangle 68"/>
          <p:cNvSpPr>
            <a:spLocks noGrp="1" noChangeArrowheads="1"/>
          </p:cNvSpPr>
          <p:nvPr>
            <p:ph type="subTitle" sz="quarter" idx="1"/>
          </p:nvPr>
        </p:nvSpPr>
        <p:spPr>
          <a:xfrm>
            <a:off x="4021138" y="2860675"/>
            <a:ext cx="4437062" cy="3114675"/>
          </a:xfrm>
        </p:spPr>
        <p:txBody>
          <a:bodyPr/>
          <a:lstStyle>
            <a:lvl1pPr marL="0" indent="0">
              <a:buFont typeface="Wingdings" pitchFamily="96" charset="2"/>
              <a:buNone/>
              <a:defRPr/>
            </a:lvl1pPr>
          </a:lstStyle>
          <a:p>
            <a:r>
              <a:rPr lang="en-US"/>
              <a:t>Click to edit Master subtitle style</a:t>
            </a:r>
          </a:p>
        </p:txBody>
      </p:sp>
      <p:sp>
        <p:nvSpPr>
          <p:cNvPr id="69" name="Rectangle 69"/>
          <p:cNvSpPr>
            <a:spLocks noGrp="1" noChangeArrowheads="1"/>
          </p:cNvSpPr>
          <p:nvPr>
            <p:ph type="dt" sz="quarter" idx="10"/>
          </p:nvPr>
        </p:nvSpPr>
        <p:spPr>
          <a:xfrm>
            <a:off x="685800" y="6248400"/>
            <a:ext cx="1905000" cy="457200"/>
          </a:xfrm>
        </p:spPr>
        <p:txBody>
          <a:bodyPr/>
          <a:lstStyle>
            <a:lvl1pPr>
              <a:defRPr/>
            </a:lvl1pPr>
          </a:lstStyle>
          <a:p>
            <a:pPr>
              <a:defRPr/>
            </a:pPr>
            <a:endParaRPr lang="en-US"/>
          </a:p>
        </p:txBody>
      </p:sp>
      <p:sp>
        <p:nvSpPr>
          <p:cNvPr id="70" name="Rectangle 70"/>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6AAA2004-5A27-C545-86C2-3476CC20854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533400"/>
            <a:ext cx="2039938"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533400"/>
            <a:ext cx="5970587"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C989FE89-DDED-D249-BBD2-64A2F7A847A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11AD6475-B386-6D41-BA9F-3CAA1F26C4B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2FFD70C7-5858-C842-A69F-3D9D86C5DD1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427DCA09-5FE4-7642-BED7-53C49E532F6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pPr>
              <a:defRPr/>
            </a:pPr>
            <a:fld id="{D650C4BC-47A6-B84F-8B06-A1A94BB0BDB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7"/>
          <p:cNvSpPr>
            <a:spLocks noGrp="1" noChangeArrowheads="1"/>
          </p:cNvSpPr>
          <p:nvPr>
            <p:ph type="dt" sz="half" idx="10"/>
          </p:nvPr>
        </p:nvSpPr>
        <p:spPr>
          <a:ln/>
        </p:spPr>
        <p:txBody>
          <a:bodyPr/>
          <a:lstStyle>
            <a:lvl1pPr>
              <a:defRPr/>
            </a:lvl1pPr>
          </a:lstStyle>
          <a:p>
            <a:pPr>
              <a:defRPr/>
            </a:pPr>
            <a:endParaRPr lang="en-US"/>
          </a:p>
        </p:txBody>
      </p:sp>
      <p:sp>
        <p:nvSpPr>
          <p:cNvPr id="8" name="Rectangle 68"/>
          <p:cNvSpPr>
            <a:spLocks noGrp="1" noChangeArrowheads="1"/>
          </p:cNvSpPr>
          <p:nvPr>
            <p:ph type="ftr" sz="quarter" idx="11"/>
          </p:nvPr>
        </p:nvSpPr>
        <p:spPr>
          <a:ln/>
        </p:spPr>
        <p:txBody>
          <a:bodyPr/>
          <a:lstStyle>
            <a:lvl1pPr>
              <a:defRPr/>
            </a:lvl1pPr>
          </a:lstStyle>
          <a:p>
            <a:pPr>
              <a:defRPr/>
            </a:pPr>
            <a:endParaRPr lang="en-US"/>
          </a:p>
        </p:txBody>
      </p:sp>
      <p:sp>
        <p:nvSpPr>
          <p:cNvPr id="9" name="Rectangle 69"/>
          <p:cNvSpPr>
            <a:spLocks noGrp="1" noChangeArrowheads="1"/>
          </p:cNvSpPr>
          <p:nvPr>
            <p:ph type="sldNum" sz="quarter" idx="12"/>
          </p:nvPr>
        </p:nvSpPr>
        <p:spPr>
          <a:ln/>
        </p:spPr>
        <p:txBody>
          <a:bodyPr/>
          <a:lstStyle>
            <a:lvl1pPr>
              <a:defRPr/>
            </a:lvl1pPr>
          </a:lstStyle>
          <a:p>
            <a:pPr>
              <a:defRPr/>
            </a:pPr>
            <a:fld id="{C952761F-BCD0-B246-B532-67B707DDFC4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7"/>
          <p:cNvSpPr>
            <a:spLocks noGrp="1" noChangeArrowheads="1"/>
          </p:cNvSpPr>
          <p:nvPr>
            <p:ph type="dt" sz="half" idx="10"/>
          </p:nvPr>
        </p:nvSpPr>
        <p:spPr>
          <a:ln/>
        </p:spPr>
        <p:txBody>
          <a:bodyPr/>
          <a:lstStyle>
            <a:lvl1pPr>
              <a:defRPr/>
            </a:lvl1pPr>
          </a:lstStyle>
          <a:p>
            <a:pPr>
              <a:defRPr/>
            </a:pPr>
            <a:endParaRPr lang="en-US"/>
          </a:p>
        </p:txBody>
      </p:sp>
      <p:sp>
        <p:nvSpPr>
          <p:cNvPr id="4" name="Rectangle 68"/>
          <p:cNvSpPr>
            <a:spLocks noGrp="1" noChangeArrowheads="1"/>
          </p:cNvSpPr>
          <p:nvPr>
            <p:ph type="ftr" sz="quarter" idx="11"/>
          </p:nvPr>
        </p:nvSpPr>
        <p:spPr>
          <a:ln/>
        </p:spPr>
        <p:txBody>
          <a:bodyPr/>
          <a:lstStyle>
            <a:lvl1pPr>
              <a:defRPr/>
            </a:lvl1pPr>
          </a:lstStyle>
          <a:p>
            <a:pPr>
              <a:defRPr/>
            </a:pPr>
            <a:endParaRPr lang="en-US"/>
          </a:p>
        </p:txBody>
      </p:sp>
      <p:sp>
        <p:nvSpPr>
          <p:cNvPr id="5" name="Rectangle 69"/>
          <p:cNvSpPr>
            <a:spLocks noGrp="1" noChangeArrowheads="1"/>
          </p:cNvSpPr>
          <p:nvPr>
            <p:ph type="sldNum" sz="quarter" idx="12"/>
          </p:nvPr>
        </p:nvSpPr>
        <p:spPr>
          <a:ln/>
        </p:spPr>
        <p:txBody>
          <a:bodyPr/>
          <a:lstStyle>
            <a:lvl1pPr>
              <a:defRPr/>
            </a:lvl1pPr>
          </a:lstStyle>
          <a:p>
            <a:pPr>
              <a:defRPr/>
            </a:pPr>
            <a:fld id="{36AC4765-3C9A-A24C-9B1F-BF2F37E0E8E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pPr>
              <a:defRPr/>
            </a:pPr>
            <a:endParaRPr lang="en-US"/>
          </a:p>
        </p:txBody>
      </p:sp>
      <p:sp>
        <p:nvSpPr>
          <p:cNvPr id="3" name="Rectangle 68"/>
          <p:cNvSpPr>
            <a:spLocks noGrp="1" noChangeArrowheads="1"/>
          </p:cNvSpPr>
          <p:nvPr>
            <p:ph type="ftr" sz="quarter" idx="11"/>
          </p:nvPr>
        </p:nvSpPr>
        <p:spPr>
          <a:ln/>
        </p:spPr>
        <p:txBody>
          <a:bodyPr/>
          <a:lstStyle>
            <a:lvl1pPr>
              <a:defRPr/>
            </a:lvl1pPr>
          </a:lstStyle>
          <a:p>
            <a:pPr>
              <a:defRPr/>
            </a:pPr>
            <a:endParaRPr lang="en-US"/>
          </a:p>
        </p:txBody>
      </p:sp>
      <p:sp>
        <p:nvSpPr>
          <p:cNvPr id="4" name="Rectangle 69"/>
          <p:cNvSpPr>
            <a:spLocks noGrp="1" noChangeArrowheads="1"/>
          </p:cNvSpPr>
          <p:nvPr>
            <p:ph type="sldNum" sz="quarter" idx="12"/>
          </p:nvPr>
        </p:nvSpPr>
        <p:spPr>
          <a:ln/>
        </p:spPr>
        <p:txBody>
          <a:bodyPr/>
          <a:lstStyle>
            <a:lvl1pPr>
              <a:defRPr/>
            </a:lvl1pPr>
          </a:lstStyle>
          <a:p>
            <a:pPr>
              <a:defRPr/>
            </a:pPr>
            <a:fld id="{DBE6500A-05FC-504E-A782-34767639AC3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pPr>
              <a:defRPr/>
            </a:pPr>
            <a:fld id="{32B5A4AF-BF9D-2E4A-B62D-9A82E76DD4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pPr>
              <a:defRPr/>
            </a:pPr>
            <a:fld id="{0D7C073F-0F9F-0E4E-866B-C84F90950BC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3075" name="Rectangle 3"/>
            <p:cNvSpPr>
              <a:spLocks noChangeArrowheads="1"/>
            </p:cNvSpPr>
            <p:nvPr/>
          </p:nvSpPr>
          <p:spPr bwMode="hidden">
            <a:xfrm>
              <a:off x="0" y="0"/>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76" name="Rectangle 4"/>
            <p:cNvSpPr>
              <a:spLocks noChangeArrowheads="1"/>
            </p:cNvSpPr>
            <p:nvPr/>
          </p:nvSpPr>
          <p:spPr bwMode="hidden">
            <a:xfrm>
              <a:off x="9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77" name="Rectangle 5"/>
            <p:cNvSpPr>
              <a:spLocks noChangeArrowheads="1"/>
            </p:cNvSpPr>
            <p:nvPr/>
          </p:nvSpPr>
          <p:spPr bwMode="hidden">
            <a:xfrm>
              <a:off x="19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78" name="Rectangle 6"/>
            <p:cNvSpPr>
              <a:spLocks noChangeArrowheads="1"/>
            </p:cNvSpPr>
            <p:nvPr/>
          </p:nvSpPr>
          <p:spPr bwMode="hidden">
            <a:xfrm>
              <a:off x="28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79" name="Rectangle 7"/>
            <p:cNvSpPr>
              <a:spLocks noChangeArrowheads="1"/>
            </p:cNvSpPr>
            <p:nvPr/>
          </p:nvSpPr>
          <p:spPr bwMode="hidden">
            <a:xfrm>
              <a:off x="38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80" name="Rectangle 8"/>
            <p:cNvSpPr>
              <a:spLocks noChangeArrowheads="1"/>
            </p:cNvSpPr>
            <p:nvPr/>
          </p:nvSpPr>
          <p:spPr bwMode="hidden">
            <a:xfrm>
              <a:off x="48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81" name="Rectangle 9"/>
            <p:cNvSpPr>
              <a:spLocks noChangeArrowheads="1"/>
            </p:cNvSpPr>
            <p:nvPr/>
          </p:nvSpPr>
          <p:spPr bwMode="hidden">
            <a:xfrm>
              <a:off x="57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82" name="Rectangle 10"/>
            <p:cNvSpPr>
              <a:spLocks noChangeArrowheads="1"/>
            </p:cNvSpPr>
            <p:nvPr/>
          </p:nvSpPr>
          <p:spPr bwMode="hidden">
            <a:xfrm>
              <a:off x="67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83" name="Rectangle 11"/>
            <p:cNvSpPr>
              <a:spLocks noChangeArrowheads="1"/>
            </p:cNvSpPr>
            <p:nvPr/>
          </p:nvSpPr>
          <p:spPr bwMode="hidden">
            <a:xfrm>
              <a:off x="76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84" name="Rectangle 12"/>
            <p:cNvSpPr>
              <a:spLocks noChangeArrowheads="1"/>
            </p:cNvSpPr>
            <p:nvPr/>
          </p:nvSpPr>
          <p:spPr bwMode="hidden">
            <a:xfrm>
              <a:off x="86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85" name="Rectangle 13"/>
            <p:cNvSpPr>
              <a:spLocks noChangeArrowheads="1"/>
            </p:cNvSpPr>
            <p:nvPr/>
          </p:nvSpPr>
          <p:spPr bwMode="hidden">
            <a:xfrm>
              <a:off x="96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86" name="Rectangle 14"/>
            <p:cNvSpPr>
              <a:spLocks noChangeArrowheads="1"/>
            </p:cNvSpPr>
            <p:nvPr/>
          </p:nvSpPr>
          <p:spPr bwMode="hidden">
            <a:xfrm>
              <a:off x="105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87" name="Rectangle 15"/>
            <p:cNvSpPr>
              <a:spLocks noChangeArrowheads="1"/>
            </p:cNvSpPr>
            <p:nvPr/>
          </p:nvSpPr>
          <p:spPr bwMode="hidden">
            <a:xfrm>
              <a:off x="115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88" name="Rectangle 16"/>
            <p:cNvSpPr>
              <a:spLocks noChangeArrowheads="1"/>
            </p:cNvSpPr>
            <p:nvPr/>
          </p:nvSpPr>
          <p:spPr bwMode="hidden">
            <a:xfrm>
              <a:off x="124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89" name="Rectangle 17"/>
            <p:cNvSpPr>
              <a:spLocks noChangeArrowheads="1"/>
            </p:cNvSpPr>
            <p:nvPr/>
          </p:nvSpPr>
          <p:spPr bwMode="hidden">
            <a:xfrm>
              <a:off x="134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90" name="Rectangle 18"/>
            <p:cNvSpPr>
              <a:spLocks noChangeArrowheads="1"/>
            </p:cNvSpPr>
            <p:nvPr/>
          </p:nvSpPr>
          <p:spPr bwMode="hidden">
            <a:xfrm>
              <a:off x="144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91" name="Rectangle 19"/>
            <p:cNvSpPr>
              <a:spLocks noChangeArrowheads="1"/>
            </p:cNvSpPr>
            <p:nvPr/>
          </p:nvSpPr>
          <p:spPr bwMode="hidden">
            <a:xfrm>
              <a:off x="153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92" name="Rectangle 20"/>
            <p:cNvSpPr>
              <a:spLocks noChangeArrowheads="1"/>
            </p:cNvSpPr>
            <p:nvPr/>
          </p:nvSpPr>
          <p:spPr bwMode="hidden">
            <a:xfrm>
              <a:off x="163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93" name="Rectangle 21"/>
            <p:cNvSpPr>
              <a:spLocks noChangeArrowheads="1"/>
            </p:cNvSpPr>
            <p:nvPr/>
          </p:nvSpPr>
          <p:spPr bwMode="hidden">
            <a:xfrm>
              <a:off x="172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94" name="Rectangle 22"/>
            <p:cNvSpPr>
              <a:spLocks noChangeArrowheads="1"/>
            </p:cNvSpPr>
            <p:nvPr/>
          </p:nvSpPr>
          <p:spPr bwMode="hidden">
            <a:xfrm>
              <a:off x="182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95" name="Rectangle 23"/>
            <p:cNvSpPr>
              <a:spLocks noChangeArrowheads="1"/>
            </p:cNvSpPr>
            <p:nvPr/>
          </p:nvSpPr>
          <p:spPr bwMode="hidden">
            <a:xfrm>
              <a:off x="192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96" name="Rectangle 24"/>
            <p:cNvSpPr>
              <a:spLocks noChangeArrowheads="1"/>
            </p:cNvSpPr>
            <p:nvPr/>
          </p:nvSpPr>
          <p:spPr bwMode="hidden">
            <a:xfrm>
              <a:off x="201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97" name="Rectangle 25"/>
            <p:cNvSpPr>
              <a:spLocks noChangeArrowheads="1"/>
            </p:cNvSpPr>
            <p:nvPr/>
          </p:nvSpPr>
          <p:spPr bwMode="hidden">
            <a:xfrm>
              <a:off x="211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98" name="Rectangle 26"/>
            <p:cNvSpPr>
              <a:spLocks noChangeArrowheads="1"/>
            </p:cNvSpPr>
            <p:nvPr/>
          </p:nvSpPr>
          <p:spPr bwMode="hidden">
            <a:xfrm>
              <a:off x="220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099" name="Rectangle 27"/>
            <p:cNvSpPr>
              <a:spLocks noChangeArrowheads="1"/>
            </p:cNvSpPr>
            <p:nvPr/>
          </p:nvSpPr>
          <p:spPr bwMode="hidden">
            <a:xfrm>
              <a:off x="230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00" name="Rectangle 28"/>
            <p:cNvSpPr>
              <a:spLocks noChangeArrowheads="1"/>
            </p:cNvSpPr>
            <p:nvPr/>
          </p:nvSpPr>
          <p:spPr bwMode="hidden">
            <a:xfrm>
              <a:off x="240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01" name="Rectangle 29"/>
            <p:cNvSpPr>
              <a:spLocks noChangeArrowheads="1"/>
            </p:cNvSpPr>
            <p:nvPr/>
          </p:nvSpPr>
          <p:spPr bwMode="hidden">
            <a:xfrm>
              <a:off x="249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02" name="Rectangle 30"/>
            <p:cNvSpPr>
              <a:spLocks noChangeArrowheads="1"/>
            </p:cNvSpPr>
            <p:nvPr/>
          </p:nvSpPr>
          <p:spPr bwMode="hidden">
            <a:xfrm>
              <a:off x="259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03" name="Rectangle 31"/>
            <p:cNvSpPr>
              <a:spLocks noChangeArrowheads="1"/>
            </p:cNvSpPr>
            <p:nvPr/>
          </p:nvSpPr>
          <p:spPr bwMode="hidden">
            <a:xfrm>
              <a:off x="268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04" name="Rectangle 32"/>
            <p:cNvSpPr>
              <a:spLocks noChangeArrowheads="1"/>
            </p:cNvSpPr>
            <p:nvPr/>
          </p:nvSpPr>
          <p:spPr bwMode="hidden">
            <a:xfrm>
              <a:off x="278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05" name="Rectangle 33"/>
            <p:cNvSpPr>
              <a:spLocks noChangeArrowheads="1"/>
            </p:cNvSpPr>
            <p:nvPr/>
          </p:nvSpPr>
          <p:spPr bwMode="hidden">
            <a:xfrm>
              <a:off x="288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06" name="Rectangle 34"/>
            <p:cNvSpPr>
              <a:spLocks noChangeArrowheads="1"/>
            </p:cNvSpPr>
            <p:nvPr/>
          </p:nvSpPr>
          <p:spPr bwMode="hidden">
            <a:xfrm>
              <a:off x="297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07" name="Rectangle 35"/>
            <p:cNvSpPr>
              <a:spLocks noChangeArrowheads="1"/>
            </p:cNvSpPr>
            <p:nvPr/>
          </p:nvSpPr>
          <p:spPr bwMode="hidden">
            <a:xfrm>
              <a:off x="307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08" name="Rectangle 36"/>
            <p:cNvSpPr>
              <a:spLocks noChangeArrowheads="1"/>
            </p:cNvSpPr>
            <p:nvPr/>
          </p:nvSpPr>
          <p:spPr bwMode="hidden">
            <a:xfrm>
              <a:off x="316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09" name="Rectangle 37"/>
            <p:cNvSpPr>
              <a:spLocks noChangeArrowheads="1"/>
            </p:cNvSpPr>
            <p:nvPr/>
          </p:nvSpPr>
          <p:spPr bwMode="hidden">
            <a:xfrm>
              <a:off x="326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10" name="Rectangle 38"/>
            <p:cNvSpPr>
              <a:spLocks noChangeArrowheads="1"/>
            </p:cNvSpPr>
            <p:nvPr/>
          </p:nvSpPr>
          <p:spPr bwMode="hidden">
            <a:xfrm>
              <a:off x="336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11" name="Rectangle 39"/>
            <p:cNvSpPr>
              <a:spLocks noChangeArrowheads="1"/>
            </p:cNvSpPr>
            <p:nvPr/>
          </p:nvSpPr>
          <p:spPr bwMode="hidden">
            <a:xfrm>
              <a:off x="345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12" name="Rectangle 40"/>
            <p:cNvSpPr>
              <a:spLocks noChangeArrowheads="1"/>
            </p:cNvSpPr>
            <p:nvPr/>
          </p:nvSpPr>
          <p:spPr bwMode="hidden">
            <a:xfrm>
              <a:off x="355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13" name="Rectangle 41"/>
            <p:cNvSpPr>
              <a:spLocks noChangeArrowheads="1"/>
            </p:cNvSpPr>
            <p:nvPr/>
          </p:nvSpPr>
          <p:spPr bwMode="hidden">
            <a:xfrm>
              <a:off x="364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14" name="Rectangle 42"/>
            <p:cNvSpPr>
              <a:spLocks noChangeArrowheads="1"/>
            </p:cNvSpPr>
            <p:nvPr/>
          </p:nvSpPr>
          <p:spPr bwMode="hidden">
            <a:xfrm>
              <a:off x="374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15" name="Rectangle 43"/>
            <p:cNvSpPr>
              <a:spLocks noChangeArrowheads="1"/>
            </p:cNvSpPr>
            <p:nvPr/>
          </p:nvSpPr>
          <p:spPr bwMode="hidden">
            <a:xfrm>
              <a:off x="384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16" name="Rectangle 44"/>
            <p:cNvSpPr>
              <a:spLocks noChangeArrowheads="1"/>
            </p:cNvSpPr>
            <p:nvPr/>
          </p:nvSpPr>
          <p:spPr bwMode="hidden">
            <a:xfrm>
              <a:off x="393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17" name="Rectangle 45"/>
            <p:cNvSpPr>
              <a:spLocks noChangeArrowheads="1"/>
            </p:cNvSpPr>
            <p:nvPr/>
          </p:nvSpPr>
          <p:spPr bwMode="hidden">
            <a:xfrm>
              <a:off x="403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18" name="Rectangle 46"/>
            <p:cNvSpPr>
              <a:spLocks noChangeArrowheads="1"/>
            </p:cNvSpPr>
            <p:nvPr/>
          </p:nvSpPr>
          <p:spPr bwMode="hidden">
            <a:xfrm>
              <a:off x="412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19" name="Rectangle 47"/>
            <p:cNvSpPr>
              <a:spLocks noChangeArrowheads="1"/>
            </p:cNvSpPr>
            <p:nvPr/>
          </p:nvSpPr>
          <p:spPr bwMode="hidden">
            <a:xfrm>
              <a:off x="422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20" name="Rectangle 48"/>
            <p:cNvSpPr>
              <a:spLocks noChangeArrowheads="1"/>
            </p:cNvSpPr>
            <p:nvPr/>
          </p:nvSpPr>
          <p:spPr bwMode="hidden">
            <a:xfrm>
              <a:off x="432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21" name="Rectangle 49"/>
            <p:cNvSpPr>
              <a:spLocks noChangeArrowheads="1"/>
            </p:cNvSpPr>
            <p:nvPr/>
          </p:nvSpPr>
          <p:spPr bwMode="hidden">
            <a:xfrm>
              <a:off x="441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22" name="Rectangle 50"/>
            <p:cNvSpPr>
              <a:spLocks noChangeArrowheads="1"/>
            </p:cNvSpPr>
            <p:nvPr/>
          </p:nvSpPr>
          <p:spPr bwMode="hidden">
            <a:xfrm>
              <a:off x="451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23" name="Rectangle 51"/>
            <p:cNvSpPr>
              <a:spLocks noChangeArrowheads="1"/>
            </p:cNvSpPr>
            <p:nvPr/>
          </p:nvSpPr>
          <p:spPr bwMode="hidden">
            <a:xfrm>
              <a:off x="460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24" name="Rectangle 52"/>
            <p:cNvSpPr>
              <a:spLocks noChangeArrowheads="1"/>
            </p:cNvSpPr>
            <p:nvPr/>
          </p:nvSpPr>
          <p:spPr bwMode="hidden">
            <a:xfrm>
              <a:off x="470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25" name="Rectangle 53"/>
            <p:cNvSpPr>
              <a:spLocks noChangeArrowheads="1"/>
            </p:cNvSpPr>
            <p:nvPr/>
          </p:nvSpPr>
          <p:spPr bwMode="hidden">
            <a:xfrm>
              <a:off x="480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26" name="Rectangle 54"/>
            <p:cNvSpPr>
              <a:spLocks noChangeArrowheads="1"/>
            </p:cNvSpPr>
            <p:nvPr/>
          </p:nvSpPr>
          <p:spPr bwMode="hidden">
            <a:xfrm>
              <a:off x="489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27" name="Rectangle 55"/>
            <p:cNvSpPr>
              <a:spLocks noChangeArrowheads="1"/>
            </p:cNvSpPr>
            <p:nvPr/>
          </p:nvSpPr>
          <p:spPr bwMode="hidden">
            <a:xfrm>
              <a:off x="499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28" name="Rectangle 56"/>
            <p:cNvSpPr>
              <a:spLocks noChangeArrowheads="1"/>
            </p:cNvSpPr>
            <p:nvPr/>
          </p:nvSpPr>
          <p:spPr bwMode="hidden">
            <a:xfrm>
              <a:off x="508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29" name="Rectangle 57"/>
            <p:cNvSpPr>
              <a:spLocks noChangeArrowheads="1"/>
            </p:cNvSpPr>
            <p:nvPr/>
          </p:nvSpPr>
          <p:spPr bwMode="hidden">
            <a:xfrm>
              <a:off x="518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30" name="Rectangle 58"/>
            <p:cNvSpPr>
              <a:spLocks noChangeArrowheads="1"/>
            </p:cNvSpPr>
            <p:nvPr/>
          </p:nvSpPr>
          <p:spPr bwMode="hidden">
            <a:xfrm>
              <a:off x="5280"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31" name="Rectangle 59"/>
            <p:cNvSpPr>
              <a:spLocks noChangeArrowheads="1"/>
            </p:cNvSpPr>
            <p:nvPr/>
          </p:nvSpPr>
          <p:spPr bwMode="hidden">
            <a:xfrm>
              <a:off x="5376"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32" name="Rectangle 60"/>
            <p:cNvSpPr>
              <a:spLocks noChangeArrowheads="1"/>
            </p:cNvSpPr>
            <p:nvPr/>
          </p:nvSpPr>
          <p:spPr bwMode="hidden">
            <a:xfrm>
              <a:off x="5472"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33" name="Rectangle 61"/>
            <p:cNvSpPr>
              <a:spLocks noChangeArrowheads="1"/>
            </p:cNvSpPr>
            <p:nvPr/>
          </p:nvSpPr>
          <p:spPr bwMode="hidden">
            <a:xfrm>
              <a:off x="5568"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34" name="Rectangle 62"/>
            <p:cNvSpPr>
              <a:spLocks noChangeArrowheads="1"/>
            </p:cNvSpPr>
            <p:nvPr/>
          </p:nvSpPr>
          <p:spPr bwMode="hidden">
            <a:xfrm>
              <a:off x="5664" y="6"/>
              <a:ext cx="48" cy="4320"/>
            </a:xfrm>
            <a:prstGeom prst="rect">
              <a:avLst/>
            </a:prstGeom>
            <a:solidFill>
              <a:schemeClr val="accent2"/>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35" name="Rectangle 63"/>
            <p:cNvSpPr>
              <a:spLocks noChangeArrowheads="1"/>
            </p:cNvSpPr>
            <p:nvPr/>
          </p:nvSpPr>
          <p:spPr bwMode="hidden">
            <a:xfrm>
              <a:off x="431" y="0"/>
              <a:ext cx="5331" cy="4320"/>
            </a:xfrm>
            <a:prstGeom prst="rect">
              <a:avLst/>
            </a:prstGeom>
            <a:solidFill>
              <a:schemeClr val="accent1">
                <a:alpha val="50000"/>
              </a:schemeClr>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sp>
          <p:nvSpPr>
            <p:cNvPr id="3136" name="Rectangle 64"/>
            <p:cNvSpPr>
              <a:spLocks noChangeArrowheads="1"/>
            </p:cNvSpPr>
            <p:nvPr/>
          </p:nvSpPr>
          <p:spPr bwMode="blackGray">
            <a:xfrm>
              <a:off x="0" y="1081"/>
              <a:ext cx="4378" cy="47"/>
            </a:xfrm>
            <a:prstGeom prst="rect">
              <a:avLst/>
            </a:prstGeom>
            <a:solidFill>
              <a:schemeClr val="hlink">
                <a:alpha val="50000"/>
              </a:schemeClr>
            </a:solidFill>
            <a:ln w="9525">
              <a:noFill/>
              <a:miter lim="800000"/>
              <a:headEnd/>
              <a:tailEnd/>
            </a:ln>
            <a:effectLst/>
          </p:spPr>
          <p:txBody>
            <a:bodyPr wrap="none" anchor="ctr"/>
            <a:lstStyle/>
            <a:p>
              <a:pPr eaLnBrk="0" hangingPunct="0">
                <a:defRPr/>
              </a:pPr>
              <a:endParaRPr lang="en-US">
                <a:latin typeface="Arial" charset="0"/>
                <a:ea typeface="ＭＳ Ｐゴシック" pitchFamily="96" charset="-128"/>
                <a:cs typeface="+mn-cs"/>
              </a:endParaRPr>
            </a:p>
          </p:txBody>
        </p:sp>
      </p:grpSp>
      <p:sp>
        <p:nvSpPr>
          <p:cNvPr id="1027" name="Rectangle 65"/>
          <p:cNvSpPr>
            <a:spLocks noGrp="1" noChangeArrowheads="1"/>
          </p:cNvSpPr>
          <p:nvPr>
            <p:ph type="title"/>
          </p:nvPr>
        </p:nvSpPr>
        <p:spPr bwMode="auto">
          <a:xfrm>
            <a:off x="871538" y="533400"/>
            <a:ext cx="8162925" cy="10906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139"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mn-lt"/>
                <a:ea typeface="ＭＳ Ｐゴシック" pitchFamily="96" charset="-128"/>
                <a:cs typeface="+mn-cs"/>
              </a:defRPr>
            </a:lvl1pPr>
          </a:lstStyle>
          <a:p>
            <a:pPr>
              <a:defRPr/>
            </a:pPr>
            <a:endParaRPr lang="en-US"/>
          </a:p>
        </p:txBody>
      </p:sp>
      <p:sp>
        <p:nvSpPr>
          <p:cNvPr id="3140"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mn-lt"/>
                <a:ea typeface="ＭＳ Ｐゴシック" pitchFamily="96" charset="-128"/>
                <a:cs typeface="+mn-cs"/>
              </a:defRPr>
            </a:lvl1pPr>
          </a:lstStyle>
          <a:p>
            <a:pPr>
              <a:defRPr/>
            </a:pPr>
            <a:endParaRPr lang="en-US"/>
          </a:p>
        </p:txBody>
      </p:sp>
      <p:sp>
        <p:nvSpPr>
          <p:cNvPr id="3141" name="Rectangle 69"/>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Helvetica" charset="0"/>
                <a:ea typeface="ＭＳ Ｐゴシック" charset="-128"/>
                <a:cs typeface="ＭＳ Ｐゴシック" charset="-128"/>
              </a:defRPr>
            </a:lvl1pPr>
          </a:lstStyle>
          <a:p>
            <a:pPr>
              <a:defRPr/>
            </a:pPr>
            <a:fld id="{3F77615B-1FE4-4045-818A-AF6F2B616F54}" type="slidenum">
              <a:rPr lang="en-US"/>
              <a:pPr>
                <a:defRPr/>
              </a:pPr>
              <a:t>‹#›</a:t>
            </a:fld>
            <a:endParaRPr lang="en-US"/>
          </a:p>
        </p:txBody>
      </p:sp>
      <p:sp>
        <p:nvSpPr>
          <p:cNvPr id="3144" name="Text Box 72"/>
          <p:cNvSpPr txBox="1">
            <a:spLocks noChangeArrowheads="1"/>
          </p:cNvSpPr>
          <p:nvPr/>
        </p:nvSpPr>
        <p:spPr bwMode="auto">
          <a:xfrm>
            <a:off x="6781800" y="6400800"/>
            <a:ext cx="1676400" cy="284163"/>
          </a:xfrm>
          <a:prstGeom prst="rect">
            <a:avLst/>
          </a:prstGeom>
          <a:solidFill>
            <a:schemeClr val="bg1"/>
          </a:solidFill>
          <a:ln w="9525">
            <a:solidFill>
              <a:schemeClr val="tx1"/>
            </a:solidFill>
            <a:miter lim="800000"/>
            <a:headEnd/>
            <a:tailEnd/>
          </a:ln>
          <a:effectLst/>
        </p:spPr>
        <p:txBody>
          <a:bodyPr>
            <a:spAutoFit/>
          </a:bodyPr>
          <a:lstStyle/>
          <a:p>
            <a:pPr algn="ctr" eaLnBrk="0" hangingPunct="0">
              <a:defRPr/>
            </a:pPr>
            <a:r>
              <a:rPr lang="en-US" sz="1200" b="1">
                <a:solidFill>
                  <a:srgbClr val="000080"/>
                </a:solidFill>
                <a:latin typeface="Times New Roman" pitchFamily="96" charset="0"/>
                <a:ea typeface="ＭＳ Ｐゴシック" pitchFamily="96" charset="-128"/>
                <a:cs typeface="+mn-cs"/>
              </a:rPr>
              <a:t>Frederick</a:t>
            </a:r>
            <a:r>
              <a:rPr lang="en-US" sz="900" b="1">
                <a:solidFill>
                  <a:srgbClr val="808080"/>
                </a:solidFill>
                <a:latin typeface="Lucida Handwriting" pitchFamily="96" charset="0"/>
                <a:ea typeface="ＭＳ Ｐゴシック" pitchFamily="96" charset="-128"/>
                <a:cs typeface="+mn-cs"/>
              </a:rPr>
              <a:t>polls</a:t>
            </a:r>
            <a:r>
              <a:rPr lang="en-US" sz="1000" b="1">
                <a:latin typeface="Arial" charset="0"/>
                <a:ea typeface="ＭＳ Ｐゴシック" pitchFamily="96" charset="-128"/>
                <a:cs typeface="+mn-cs"/>
              </a:rPr>
              <a:t> </a:t>
            </a:r>
          </a:p>
        </p:txBody>
      </p:sp>
    </p:spTree>
  </p:cSld>
  <p:clrMap bg1="lt1" tx1="dk1" bg2="lt2" tx2="dk2" accent1="accent1" accent2="accent2" accent3="accent3" accent4="accent4" accent5="accent5" accent6="accent6" hlink="hlink" folHlink="folHlink"/>
  <p:sldLayoutIdLst>
    <p:sldLayoutId id="2147483776"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p:hf hdr="0" ftr="0" dt="0"/>
  <p:txStyles>
    <p:titleStyle>
      <a:lvl1pPr algn="l"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4400">
          <a:solidFill>
            <a:schemeClr val="tx2"/>
          </a:solidFill>
          <a:latin typeface="Helvetica" pitchFamily="96" charset="0"/>
          <a:ea typeface="ＭＳ Ｐゴシック" charset="-128"/>
          <a:cs typeface="ＭＳ Ｐゴシック" charset="-128"/>
        </a:defRPr>
      </a:lvl2pPr>
      <a:lvl3pPr algn="l" rtl="0" eaLnBrk="0" fontAlgn="base" hangingPunct="0">
        <a:spcBef>
          <a:spcPct val="0"/>
        </a:spcBef>
        <a:spcAft>
          <a:spcPct val="0"/>
        </a:spcAft>
        <a:defRPr sz="4400">
          <a:solidFill>
            <a:schemeClr val="tx2"/>
          </a:solidFill>
          <a:latin typeface="Helvetica" pitchFamily="96" charset="0"/>
          <a:ea typeface="ＭＳ Ｐゴシック" charset="-128"/>
          <a:cs typeface="ＭＳ Ｐゴシック" charset="-128"/>
        </a:defRPr>
      </a:lvl3pPr>
      <a:lvl4pPr algn="l" rtl="0" eaLnBrk="0" fontAlgn="base" hangingPunct="0">
        <a:spcBef>
          <a:spcPct val="0"/>
        </a:spcBef>
        <a:spcAft>
          <a:spcPct val="0"/>
        </a:spcAft>
        <a:defRPr sz="4400">
          <a:solidFill>
            <a:schemeClr val="tx2"/>
          </a:solidFill>
          <a:latin typeface="Helvetica" pitchFamily="96" charset="0"/>
          <a:ea typeface="ＭＳ Ｐゴシック" charset="-128"/>
          <a:cs typeface="ＭＳ Ｐゴシック" charset="-128"/>
        </a:defRPr>
      </a:lvl4pPr>
      <a:lvl5pPr algn="l" rtl="0" eaLnBrk="0" fontAlgn="base" hangingPunct="0">
        <a:spcBef>
          <a:spcPct val="0"/>
        </a:spcBef>
        <a:spcAft>
          <a:spcPct val="0"/>
        </a:spcAft>
        <a:defRPr sz="4400">
          <a:solidFill>
            <a:schemeClr val="tx2"/>
          </a:solidFill>
          <a:latin typeface="Helvetica" pitchFamily="96" charset="0"/>
          <a:ea typeface="ＭＳ Ｐゴシック" charset="-128"/>
          <a:cs typeface="ＭＳ Ｐゴシック" charset="-128"/>
        </a:defRPr>
      </a:lvl5pPr>
      <a:lvl6pPr marL="457200" algn="l" rtl="0" fontAlgn="base">
        <a:spcBef>
          <a:spcPct val="0"/>
        </a:spcBef>
        <a:spcAft>
          <a:spcPct val="0"/>
        </a:spcAft>
        <a:defRPr sz="4400">
          <a:solidFill>
            <a:schemeClr val="tx2"/>
          </a:solidFill>
          <a:latin typeface="Helvetica" pitchFamily="96" charset="0"/>
        </a:defRPr>
      </a:lvl6pPr>
      <a:lvl7pPr marL="914400" algn="l" rtl="0" fontAlgn="base">
        <a:spcBef>
          <a:spcPct val="0"/>
        </a:spcBef>
        <a:spcAft>
          <a:spcPct val="0"/>
        </a:spcAft>
        <a:defRPr sz="4400">
          <a:solidFill>
            <a:schemeClr val="tx2"/>
          </a:solidFill>
          <a:latin typeface="Helvetica" pitchFamily="96" charset="0"/>
        </a:defRPr>
      </a:lvl7pPr>
      <a:lvl8pPr marL="1371600" algn="l" rtl="0" fontAlgn="base">
        <a:spcBef>
          <a:spcPct val="0"/>
        </a:spcBef>
        <a:spcAft>
          <a:spcPct val="0"/>
        </a:spcAft>
        <a:defRPr sz="4400">
          <a:solidFill>
            <a:schemeClr val="tx2"/>
          </a:solidFill>
          <a:latin typeface="Helvetica" pitchFamily="96" charset="0"/>
        </a:defRPr>
      </a:lvl8pPr>
      <a:lvl9pPr marL="1828800" algn="l" rtl="0" fontAlgn="base">
        <a:spcBef>
          <a:spcPct val="0"/>
        </a:spcBef>
        <a:spcAft>
          <a:spcPct val="0"/>
        </a:spcAft>
        <a:defRPr sz="4400">
          <a:solidFill>
            <a:schemeClr val="tx2"/>
          </a:solidFill>
          <a:latin typeface="Helvetica" pitchFamily="96"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1" charset="2"/>
        <a:buChar char="n"/>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folHlink"/>
        </a:buClr>
        <a:buSzPct val="70000"/>
        <a:buFont typeface="Wingdings" pitchFamily="-1" charset="2"/>
        <a:buChar char="n"/>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eaLnBrk="1" hangingPunct="1"/>
            <a:r>
              <a:rPr lang="en-US" sz="3600" b="1" dirty="0" smtClean="0">
                <a:solidFill>
                  <a:schemeClr val="tx1"/>
                </a:solidFill>
                <a:ea typeface="ＭＳ Ｐゴシック" pitchFamily="-1" charset="-128"/>
                <a:cs typeface="ＭＳ Ｐゴシック" pitchFamily="-1" charset="-128"/>
              </a:rPr>
              <a:t>Survey of Voters in Texas on Budget and Public School Issues</a:t>
            </a:r>
            <a:endParaRPr lang="en-US" sz="3600" dirty="0" smtClean="0">
              <a:ea typeface="ＭＳ Ｐゴシック" pitchFamily="-1" charset="-128"/>
              <a:cs typeface="ＭＳ Ｐゴシック" pitchFamily="-1" charset="-128"/>
            </a:endParaRPr>
          </a:p>
        </p:txBody>
      </p:sp>
      <p:sp>
        <p:nvSpPr>
          <p:cNvPr id="15363" name="Text Box 5"/>
          <p:cNvSpPr txBox="1">
            <a:spLocks noChangeArrowheads="1"/>
          </p:cNvSpPr>
          <p:nvPr/>
        </p:nvSpPr>
        <p:spPr bwMode="auto">
          <a:xfrm>
            <a:off x="7239000" y="6400800"/>
            <a:ext cx="1676400" cy="284163"/>
          </a:xfrm>
          <a:prstGeom prst="rect">
            <a:avLst/>
          </a:prstGeom>
          <a:solidFill>
            <a:schemeClr val="bg1"/>
          </a:solidFill>
          <a:ln w="9525">
            <a:solidFill>
              <a:schemeClr val="tx1"/>
            </a:solidFill>
            <a:miter lim="800000"/>
            <a:headEnd/>
            <a:tailEnd/>
          </a:ln>
        </p:spPr>
        <p:txBody>
          <a:bodyPr>
            <a:prstTxWarp prst="textNoShape">
              <a:avLst/>
            </a:prstTxWarp>
            <a:spAutoFit/>
          </a:bodyPr>
          <a:lstStyle/>
          <a:p>
            <a:pPr algn="ctr" eaLnBrk="0" hangingPunct="0"/>
            <a:r>
              <a:rPr lang="en-US" sz="1200" b="1">
                <a:solidFill>
                  <a:srgbClr val="000080"/>
                </a:solidFill>
                <a:latin typeface="Times New Roman" pitchFamily="-1" charset="0"/>
              </a:rPr>
              <a:t>Frederick</a:t>
            </a:r>
            <a:r>
              <a:rPr lang="en-US" sz="900" b="1">
                <a:solidFill>
                  <a:srgbClr val="808080"/>
                </a:solidFill>
                <a:latin typeface="Lucida Handwriting" pitchFamily="-1" charset="0"/>
              </a:rPr>
              <a:t>polls</a:t>
            </a:r>
            <a:r>
              <a:rPr lang="en-US" sz="1000" b="1"/>
              <a:t> </a:t>
            </a:r>
          </a:p>
        </p:txBody>
      </p:sp>
      <p:sp>
        <p:nvSpPr>
          <p:cNvPr id="15364" name="Text Box 6"/>
          <p:cNvSpPr txBox="1">
            <a:spLocks noChangeArrowheads="1"/>
          </p:cNvSpPr>
          <p:nvPr/>
        </p:nvSpPr>
        <p:spPr bwMode="auto">
          <a:xfrm>
            <a:off x="2133600" y="2819400"/>
            <a:ext cx="5791200" cy="396875"/>
          </a:xfrm>
          <a:prstGeom prst="rect">
            <a:avLst/>
          </a:prstGeom>
          <a:noFill/>
          <a:ln w="9525">
            <a:noFill/>
            <a:miter lim="800000"/>
            <a:headEnd/>
            <a:tailEnd/>
          </a:ln>
        </p:spPr>
        <p:txBody>
          <a:bodyPr>
            <a:prstTxWarp prst="textNoShape">
              <a:avLst/>
            </a:prstTxWarp>
            <a:spAutoFit/>
          </a:bodyPr>
          <a:lstStyle/>
          <a:p>
            <a:pPr algn="ctr" eaLnBrk="0" hangingPunct="0">
              <a:spcBef>
                <a:spcPct val="50000"/>
              </a:spcBef>
            </a:pPr>
            <a:r>
              <a:rPr lang="en-US" sz="2000"/>
              <a:t>February 2013</a:t>
            </a:r>
            <a:endParaRPr lang="en-US"/>
          </a:p>
        </p:txBody>
      </p:sp>
      <p:graphicFrame>
        <p:nvGraphicFramePr>
          <p:cNvPr id="6" name="Table 5"/>
          <p:cNvGraphicFramePr>
            <a:graphicFrameLocks noGrp="1"/>
          </p:cNvGraphicFramePr>
          <p:nvPr/>
        </p:nvGraphicFramePr>
        <p:xfrm>
          <a:off x="2590800" y="3581400"/>
          <a:ext cx="5638800" cy="2519680"/>
        </p:xfrm>
        <a:graphic>
          <a:graphicData uri="http://schemas.openxmlformats.org/drawingml/2006/table">
            <a:tbl>
              <a:tblPr firstRow="1" bandRow="1">
                <a:tableStyleId>{2D5ABB26-0587-4C30-8999-92F81FD0307C}</a:tableStyleId>
              </a:tblPr>
              <a:tblGrid>
                <a:gridCol w="1832610"/>
                <a:gridCol w="3806190"/>
              </a:tblGrid>
              <a:tr h="370840">
                <a:tc>
                  <a:txBody>
                    <a:bodyPr/>
                    <a:lstStyle/>
                    <a:p>
                      <a:pPr marL="230188" indent="-230188">
                        <a:buFont typeface="Arial"/>
                        <a:buChar char="•"/>
                      </a:pPr>
                      <a:r>
                        <a:rPr lang="en-US" sz="1400" dirty="0" smtClean="0"/>
                        <a:t>Sample Sizes</a:t>
                      </a:r>
                      <a:endParaRPr lang="en-US" sz="1400" dirty="0"/>
                    </a:p>
                  </a:txBody>
                  <a:tcPr/>
                </a:tc>
                <a:tc>
                  <a:txBody>
                    <a:bodyPr/>
                    <a:lstStyle/>
                    <a:p>
                      <a:r>
                        <a:rPr lang="en-US" sz="1400" dirty="0" smtClean="0"/>
                        <a:t>--  </a:t>
                      </a:r>
                      <a:r>
                        <a:rPr lang="en-US" sz="1400" dirty="0" err="1" smtClean="0"/>
                        <a:t>n</a:t>
                      </a:r>
                      <a:r>
                        <a:rPr lang="en-US" sz="1400" dirty="0" smtClean="0"/>
                        <a:t>=800 Statewide</a:t>
                      </a:r>
                      <a:br>
                        <a:rPr lang="en-US" sz="1400" dirty="0" smtClean="0"/>
                      </a:br>
                      <a:r>
                        <a:rPr lang="en-US" sz="1400" dirty="0" smtClean="0"/>
                        <a:t>--  </a:t>
                      </a:r>
                      <a:r>
                        <a:rPr lang="en-US" sz="1400" dirty="0" err="1" smtClean="0"/>
                        <a:t>n</a:t>
                      </a:r>
                      <a:r>
                        <a:rPr lang="en-US" sz="1400" dirty="0" smtClean="0"/>
                        <a:t>=200 Republican Primary Voters</a:t>
                      </a:r>
                      <a:endParaRPr lang="en-US" sz="1400" dirty="0"/>
                    </a:p>
                  </a:txBody>
                  <a:tcPr/>
                </a:tc>
              </a:tr>
              <a:tr h="370840">
                <a:tc>
                  <a:txBody>
                    <a:bodyPr/>
                    <a:lstStyle/>
                    <a:p>
                      <a:pPr marL="230188" indent="-230188">
                        <a:buFont typeface="Arial"/>
                        <a:buChar char="•"/>
                      </a:pPr>
                      <a:r>
                        <a:rPr lang="en-US" sz="1400" dirty="0" smtClean="0"/>
                        <a:t>Eligibility:</a:t>
                      </a:r>
                      <a:endParaRPr lang="en-US" sz="1400" dirty="0"/>
                    </a:p>
                  </a:txBody>
                  <a:tcPr/>
                </a:tc>
                <a:tc>
                  <a:txBody>
                    <a:bodyPr/>
                    <a:lstStyle/>
                    <a:p>
                      <a:r>
                        <a:rPr lang="en-US" sz="1400" dirty="0" smtClean="0"/>
                        <a:t>Likely Voters</a:t>
                      </a:r>
                      <a:endParaRPr lang="en-US" sz="1400" dirty="0"/>
                    </a:p>
                  </a:txBody>
                  <a:tcPr/>
                </a:tc>
              </a:tr>
              <a:tr h="370840">
                <a:tc>
                  <a:txBody>
                    <a:bodyPr/>
                    <a:lstStyle/>
                    <a:p>
                      <a:pPr marL="230188" indent="-230188">
                        <a:buFont typeface="Arial"/>
                        <a:buChar char="•"/>
                      </a:pPr>
                      <a:r>
                        <a:rPr lang="en-US" sz="1400" dirty="0" smtClean="0"/>
                        <a:t>Interview Method:</a:t>
                      </a:r>
                      <a:endParaRPr lang="en-US" sz="1400" dirty="0"/>
                    </a:p>
                  </a:txBody>
                  <a:tcPr/>
                </a:tc>
                <a:tc>
                  <a:txBody>
                    <a:bodyPr/>
                    <a:lstStyle/>
                    <a:p>
                      <a:r>
                        <a:rPr lang="en-US" sz="1400" dirty="0" smtClean="0"/>
                        <a:t>Telephone (69%</a:t>
                      </a:r>
                      <a:r>
                        <a:rPr lang="en-US" sz="1400" baseline="0" dirty="0" smtClean="0"/>
                        <a:t> Landline and 31% Cell)</a:t>
                      </a:r>
                      <a:endParaRPr lang="en-US" sz="1400" dirty="0"/>
                    </a:p>
                  </a:txBody>
                  <a:tcPr/>
                </a:tc>
              </a:tr>
              <a:tr h="370840">
                <a:tc>
                  <a:txBody>
                    <a:bodyPr/>
                    <a:lstStyle/>
                    <a:p>
                      <a:pPr marL="230188" indent="-230188">
                        <a:buFont typeface="Arial"/>
                        <a:buChar char="•"/>
                      </a:pPr>
                      <a:r>
                        <a:rPr lang="en-US" sz="1400" dirty="0" smtClean="0"/>
                        <a:t>Margin of Error:</a:t>
                      </a:r>
                      <a:endParaRPr lang="en-US" sz="1400" dirty="0"/>
                    </a:p>
                  </a:txBody>
                  <a:tcPr/>
                </a:tc>
                <a:tc>
                  <a:txBody>
                    <a:bodyPr/>
                    <a:lstStyle/>
                    <a:p>
                      <a:r>
                        <a:rPr lang="en-US" sz="1400" dirty="0" err="1" smtClean="0"/>
                        <a:t>n</a:t>
                      </a:r>
                      <a:r>
                        <a:rPr lang="en-US" sz="1400" dirty="0" smtClean="0"/>
                        <a:t>=800:  Plus or minus 3.5%</a:t>
                      </a:r>
                      <a:br>
                        <a:rPr lang="en-US" sz="1400" dirty="0" smtClean="0"/>
                      </a:br>
                      <a:r>
                        <a:rPr lang="en-US" sz="1400" dirty="0" err="1" smtClean="0"/>
                        <a:t>n</a:t>
                      </a:r>
                      <a:r>
                        <a:rPr lang="en-US" sz="1400" dirty="0" smtClean="0"/>
                        <a:t>=200:</a:t>
                      </a:r>
                      <a:r>
                        <a:rPr lang="en-US" sz="1400" baseline="0" dirty="0" smtClean="0"/>
                        <a:t>  Plus or minus 7.0%</a:t>
                      </a:r>
                      <a:endParaRPr lang="en-US" sz="1400" dirty="0"/>
                    </a:p>
                  </a:txBody>
                  <a:tcPr/>
                </a:tc>
              </a:tr>
              <a:tr h="370840">
                <a:tc>
                  <a:txBody>
                    <a:bodyPr/>
                    <a:lstStyle/>
                    <a:p>
                      <a:pPr marL="230188" indent="-230188">
                        <a:buFont typeface="Arial"/>
                        <a:buChar char="•"/>
                      </a:pPr>
                      <a:r>
                        <a:rPr lang="en-US" sz="1400" dirty="0" smtClean="0"/>
                        <a:t>Interview Dates:</a:t>
                      </a:r>
                      <a:endParaRPr lang="en-US" sz="1400" dirty="0"/>
                    </a:p>
                  </a:txBody>
                  <a:tcPr/>
                </a:tc>
                <a:tc>
                  <a:txBody>
                    <a:bodyPr/>
                    <a:lstStyle/>
                    <a:p>
                      <a:r>
                        <a:rPr lang="en-US" sz="1400" dirty="0" smtClean="0"/>
                        <a:t>February 19-25, 2013</a:t>
                      </a:r>
                      <a:endParaRPr lang="en-US" sz="1400" dirty="0"/>
                    </a:p>
                  </a:txBody>
                  <a:tcPr/>
                </a:tc>
              </a:tr>
              <a:tr h="370840">
                <a:tc>
                  <a:txBody>
                    <a:bodyPr/>
                    <a:lstStyle/>
                    <a:p>
                      <a:pPr marL="230188" indent="-230188">
                        <a:buFont typeface="Arial"/>
                        <a:buChar char="•"/>
                      </a:pPr>
                      <a:r>
                        <a:rPr lang="en-US" sz="1400" dirty="0" smtClean="0"/>
                        <a:t>Prepared for:</a:t>
                      </a:r>
                      <a:endParaRPr lang="en-US" sz="1400" dirty="0"/>
                    </a:p>
                  </a:txBody>
                  <a:tcPr/>
                </a:tc>
                <a:tc>
                  <a:txBody>
                    <a:bodyPr/>
                    <a:lstStyle/>
                    <a:p>
                      <a:r>
                        <a:rPr lang="en-US" sz="1400" dirty="0" smtClean="0"/>
                        <a:t>Texas State Teachers Association</a:t>
                      </a:r>
                      <a:endParaRPr lang="en-US" sz="1400" dirty="0"/>
                    </a:p>
                  </a:txBody>
                  <a:tcPr/>
                </a:tc>
              </a:tr>
            </a:tbl>
          </a:graphicData>
        </a:graphic>
      </p:graphicFrame>
      <p:sp>
        <p:nvSpPr>
          <p:cNvPr id="15378" name="Rectangle 6"/>
          <p:cNvSpPr>
            <a:spLocks noChangeArrowheads="1"/>
          </p:cNvSpPr>
          <p:nvPr/>
        </p:nvSpPr>
        <p:spPr bwMode="auto">
          <a:xfrm>
            <a:off x="2514600" y="3429000"/>
            <a:ext cx="5334000" cy="2743200"/>
          </a:xfrm>
          <a:prstGeom prst="rect">
            <a:avLst/>
          </a:prstGeom>
          <a:noFill/>
          <a:ln w="38100">
            <a:solidFill>
              <a:schemeClr val="tx1"/>
            </a:solidFill>
            <a:round/>
            <a:headEnd/>
            <a:tailEnd/>
          </a:ln>
        </p:spPr>
        <p:txBody>
          <a:bodyPr>
            <a:prstTxWarp prst="textNoShape">
              <a:avLst/>
            </a:prstTxWarp>
          </a:bodyPr>
          <a:lstStyle/>
          <a:p>
            <a:pPr eaLnBrk="0" hangingPunct="0"/>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E2414FC5-EBC3-EF4D-A41E-8CE4410B6BA6}" type="slidenum">
              <a:rPr lang="en-US">
                <a:latin typeface="Helvetica" pitchFamily="-1" charset="0"/>
                <a:ea typeface="ＭＳ Ｐゴシック" pitchFamily="-1" charset="-128"/>
                <a:cs typeface="ＭＳ Ｐゴシック" pitchFamily="-1" charset="-128"/>
              </a:rPr>
              <a:pPr/>
              <a:t>10</a:t>
            </a:fld>
            <a:endParaRPr lang="en-US">
              <a:latin typeface="Helvetica" pitchFamily="-1" charset="0"/>
              <a:ea typeface="ＭＳ Ｐゴシック" pitchFamily="-1" charset="-128"/>
              <a:cs typeface="ＭＳ Ｐゴシック" pitchFamily="-1" charset="-128"/>
            </a:endParaRPr>
          </a:p>
        </p:txBody>
      </p:sp>
      <p:sp>
        <p:nvSpPr>
          <p:cNvPr id="27651" name="Rectangle 2"/>
          <p:cNvSpPr>
            <a:spLocks noGrp="1" noChangeArrowheads="1"/>
          </p:cNvSpPr>
          <p:nvPr>
            <p:ph type="title"/>
          </p:nvPr>
        </p:nvSpPr>
        <p:spPr>
          <a:xfrm>
            <a:off x="685800" y="533400"/>
            <a:ext cx="8348663" cy="1090613"/>
          </a:xfrm>
        </p:spPr>
        <p:txBody>
          <a:bodyPr/>
          <a:lstStyle/>
          <a:p>
            <a:pPr eaLnBrk="1" hangingPunct="1"/>
            <a:r>
              <a:rPr lang="en-US" sz="1800" b="1" dirty="0" smtClean="0">
                <a:solidFill>
                  <a:schemeClr val="tx1"/>
                </a:solidFill>
                <a:ea typeface="ＭＳ Ｐゴシック" pitchFamily="-1" charset="-128"/>
                <a:cs typeface="ＭＳ Ｐゴシック" pitchFamily="-1" charset="-128"/>
              </a:rPr>
              <a:t>Summary Opinion on Restoring School Funding</a:t>
            </a:r>
            <a:r>
              <a:rPr lang="en-US" sz="1800" dirty="0" smtClean="0">
                <a:solidFill>
                  <a:schemeClr val="tx1"/>
                </a:solidFill>
                <a:ea typeface="ＭＳ Ｐゴシック" pitchFamily="-1" charset="-128"/>
                <a:cs typeface="ＭＳ Ｐゴシック" pitchFamily="-1" charset="-128"/>
              </a:rPr>
              <a:t> – By a lopsided 69% to 28% margin, Texas voters support restoring public school funding cuts when given messages on both sides.  Even Republicans support restoration of cuts by a 63% to 35% margin -- Republican Primary voters support by a more narrow 52% to 45% margin even when told it could “cause future tax increases.”</a:t>
            </a:r>
            <a:endParaRPr lang="en-US" sz="1800" dirty="0" smtClean="0">
              <a:ea typeface="ＭＳ Ｐゴシック" pitchFamily="-1" charset="-128"/>
              <a:cs typeface="ＭＳ Ｐゴシック" pitchFamily="-1" charset="-128"/>
            </a:endParaRPr>
          </a:p>
        </p:txBody>
      </p:sp>
      <p:graphicFrame>
        <p:nvGraphicFramePr>
          <p:cNvPr id="12" name="Object 3"/>
          <p:cNvGraphicFramePr>
            <a:graphicFrameLocks noChangeAspect="1"/>
          </p:cNvGraphicFramePr>
          <p:nvPr/>
        </p:nvGraphicFramePr>
        <p:xfrm>
          <a:off x="1066800" y="4724400"/>
          <a:ext cx="3276600" cy="152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p:cNvGraphicFramePr>
            <a:graphicFrameLocks noGrp="1"/>
          </p:cNvGraphicFramePr>
          <p:nvPr/>
        </p:nvGraphicFramePr>
        <p:xfrm>
          <a:off x="4419600" y="4191000"/>
          <a:ext cx="4267202" cy="1534291"/>
        </p:xfrm>
        <a:graphic>
          <a:graphicData uri="http://schemas.openxmlformats.org/drawingml/2006/table">
            <a:tbl>
              <a:tblPr firstRow="1" bandRow="1">
                <a:tableStyleId>{2D5ABB26-0587-4C30-8999-92F81FD0307C}</a:tableStyleId>
              </a:tblPr>
              <a:tblGrid>
                <a:gridCol w="530814"/>
                <a:gridCol w="530814"/>
                <a:gridCol w="530814"/>
                <a:gridCol w="668690"/>
                <a:gridCol w="558268"/>
                <a:gridCol w="533400"/>
                <a:gridCol w="914402"/>
              </a:tblGrid>
              <a:tr h="418091">
                <a:tc>
                  <a:txBody>
                    <a:bodyPr/>
                    <a:lstStyle/>
                    <a:p>
                      <a:pPr algn="ctr"/>
                      <a:r>
                        <a:rPr lang="en-US" sz="1000" b="1" dirty="0" smtClean="0"/>
                        <a:t/>
                      </a:r>
                      <a:br>
                        <a:rPr lang="en-US" sz="1000" b="1" dirty="0" smtClean="0"/>
                      </a:br>
                      <a:r>
                        <a:rPr lang="en-US" sz="1000" b="1" u="sng" dirty="0" smtClean="0"/>
                        <a:t>Dem</a:t>
                      </a:r>
                      <a:endParaRPr lang="en-US" sz="1000" b="1" u="sng" dirty="0"/>
                    </a:p>
                  </a:txBody>
                  <a:tcPr/>
                </a:tc>
                <a:tc>
                  <a:txBody>
                    <a:bodyPr/>
                    <a:lstStyle/>
                    <a:p>
                      <a:pPr algn="ctr"/>
                      <a:r>
                        <a:rPr lang="en-US" sz="1000" b="1" dirty="0" smtClean="0"/>
                        <a:t/>
                      </a:r>
                      <a:br>
                        <a:rPr lang="en-US" sz="1000" b="1" dirty="0" smtClean="0"/>
                      </a:br>
                      <a:r>
                        <a:rPr lang="en-US" sz="1000" b="1" u="sng" dirty="0" smtClean="0"/>
                        <a:t>GOP</a:t>
                      </a:r>
                      <a:endParaRPr lang="en-US" sz="1000" b="1" u="sng" dirty="0"/>
                    </a:p>
                  </a:txBody>
                  <a:tcPr/>
                </a:tc>
                <a:tc>
                  <a:txBody>
                    <a:bodyPr/>
                    <a:lstStyle/>
                    <a:p>
                      <a:pPr algn="ctr"/>
                      <a:r>
                        <a:rPr lang="en-US" sz="1000" b="1" dirty="0" smtClean="0"/>
                        <a:t/>
                      </a:r>
                      <a:br>
                        <a:rPr lang="en-US" sz="1000" b="1" dirty="0" smtClean="0"/>
                      </a:br>
                      <a:r>
                        <a:rPr lang="en-US" sz="1000" b="1" u="sng" dirty="0" err="1" smtClean="0"/>
                        <a:t>Ind</a:t>
                      </a:r>
                      <a:endParaRPr lang="en-US" sz="1000" b="1" u="sng" dirty="0"/>
                    </a:p>
                  </a:txBody>
                  <a:tcPr/>
                </a:tc>
                <a:tc>
                  <a:txBody>
                    <a:bodyPr/>
                    <a:lstStyle/>
                    <a:p>
                      <a:pPr algn="ctr"/>
                      <a:r>
                        <a:rPr lang="en-US" sz="1000" b="1" dirty="0" smtClean="0"/>
                        <a:t>GOP</a:t>
                      </a:r>
                    </a:p>
                    <a:p>
                      <a:pPr algn="ctr"/>
                      <a:r>
                        <a:rPr lang="en-US" sz="1000" b="1" u="sng" dirty="0" smtClean="0"/>
                        <a:t>Primary</a:t>
                      </a:r>
                      <a:endParaRPr lang="en-US" sz="1000" b="1" u="sng" dirty="0"/>
                    </a:p>
                  </a:txBody>
                  <a:tcPr/>
                </a:tc>
                <a:tc>
                  <a:txBody>
                    <a:bodyPr/>
                    <a:lstStyle/>
                    <a:p>
                      <a:pPr algn="ctr"/>
                      <a:endParaRPr lang="en-US" sz="1000" b="1" u="sng" dirty="0" smtClean="0"/>
                    </a:p>
                    <a:p>
                      <a:pPr algn="ctr"/>
                      <a:r>
                        <a:rPr lang="en-US" sz="1000" b="1" u="sng" dirty="0" smtClean="0"/>
                        <a:t>Yes</a:t>
                      </a:r>
                      <a:endParaRPr lang="en-US" sz="1000" b="1" u="sng" dirty="0"/>
                    </a:p>
                  </a:txBody>
                  <a:tcPr/>
                </a:tc>
                <a:tc>
                  <a:txBody>
                    <a:bodyPr/>
                    <a:lstStyle/>
                    <a:p>
                      <a:pPr algn="ctr"/>
                      <a:endParaRPr lang="en-US" sz="1000" b="1" u="sng" dirty="0" smtClean="0"/>
                    </a:p>
                    <a:p>
                      <a:pPr algn="ctr"/>
                      <a:r>
                        <a:rPr lang="en-US" sz="1000" b="1" u="sng" dirty="0" smtClean="0"/>
                        <a:t>No</a:t>
                      </a:r>
                      <a:endParaRPr lang="en-US" sz="1000" b="1" u="sng" dirty="0"/>
                    </a:p>
                  </a:txBody>
                  <a:tcPr/>
                </a:tc>
                <a:tc>
                  <a:txBody>
                    <a:bodyPr/>
                    <a:lstStyle/>
                    <a:p>
                      <a:pPr algn="ctr"/>
                      <a:endParaRPr lang="en-US" sz="1000" b="1" u="sng" dirty="0" smtClean="0"/>
                    </a:p>
                    <a:p>
                      <a:pPr algn="ctr"/>
                      <a:r>
                        <a:rPr lang="en-US" sz="1000" b="1" u="sng" dirty="0" smtClean="0"/>
                        <a:t>Hispanics</a:t>
                      </a:r>
                      <a:endParaRPr lang="en-US" sz="1000" b="1" u="sng" dirty="0"/>
                    </a:p>
                  </a:txBody>
                  <a:tcPr/>
                </a:tc>
              </a:tr>
              <a:tr h="257287">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r>
              <a:tr h="467622">
                <a:tc>
                  <a:txBody>
                    <a:bodyPr/>
                    <a:lstStyle/>
                    <a:p>
                      <a:pPr algn="ctr"/>
                      <a:r>
                        <a:rPr lang="en-US" sz="1200" dirty="0" smtClean="0"/>
                        <a:t>83</a:t>
                      </a:r>
                      <a:endParaRPr lang="en-US" sz="1200" dirty="0"/>
                    </a:p>
                  </a:txBody>
                  <a:tcPr/>
                </a:tc>
                <a:tc>
                  <a:txBody>
                    <a:bodyPr/>
                    <a:lstStyle/>
                    <a:p>
                      <a:pPr algn="ctr"/>
                      <a:r>
                        <a:rPr lang="en-US" sz="1200" dirty="0" smtClean="0"/>
                        <a:t>63</a:t>
                      </a:r>
                      <a:endParaRPr lang="en-US" sz="1200" dirty="0"/>
                    </a:p>
                  </a:txBody>
                  <a:tcPr/>
                </a:tc>
                <a:tc>
                  <a:txBody>
                    <a:bodyPr/>
                    <a:lstStyle/>
                    <a:p>
                      <a:pPr algn="ctr"/>
                      <a:r>
                        <a:rPr lang="en-US" sz="1200" dirty="0" smtClean="0"/>
                        <a:t>64</a:t>
                      </a:r>
                      <a:endParaRPr lang="en-US" sz="1200" dirty="0"/>
                    </a:p>
                  </a:txBody>
                  <a:tcPr/>
                </a:tc>
                <a:tc>
                  <a:txBody>
                    <a:bodyPr/>
                    <a:lstStyle/>
                    <a:p>
                      <a:pPr algn="ctr"/>
                      <a:r>
                        <a:rPr lang="en-US" sz="1200" dirty="0" smtClean="0"/>
                        <a:t>52</a:t>
                      </a:r>
                      <a:endParaRPr lang="en-US" sz="1200" dirty="0"/>
                    </a:p>
                  </a:txBody>
                  <a:tcPr/>
                </a:tc>
                <a:tc>
                  <a:txBody>
                    <a:bodyPr/>
                    <a:lstStyle/>
                    <a:p>
                      <a:pPr algn="ctr"/>
                      <a:r>
                        <a:rPr lang="en-US" sz="1200" dirty="0" smtClean="0"/>
                        <a:t>69</a:t>
                      </a:r>
                      <a:endParaRPr lang="en-US" sz="1200" dirty="0"/>
                    </a:p>
                  </a:txBody>
                  <a:tcPr/>
                </a:tc>
                <a:tc>
                  <a:txBody>
                    <a:bodyPr/>
                    <a:lstStyle/>
                    <a:p>
                      <a:pPr algn="ctr"/>
                      <a:r>
                        <a:rPr lang="en-US" sz="1200" dirty="0" smtClean="0"/>
                        <a:t>68</a:t>
                      </a:r>
                      <a:endParaRPr lang="en-US" sz="1200" dirty="0"/>
                    </a:p>
                  </a:txBody>
                  <a:tcPr/>
                </a:tc>
                <a:tc>
                  <a:txBody>
                    <a:bodyPr/>
                    <a:lstStyle/>
                    <a:p>
                      <a:pPr algn="ctr"/>
                      <a:r>
                        <a:rPr lang="en-US" sz="1200" dirty="0" smtClean="0"/>
                        <a:t>70</a:t>
                      </a:r>
                      <a:endParaRPr lang="en-US" sz="1200" dirty="0"/>
                    </a:p>
                  </a:txBody>
                  <a:tcPr/>
                </a:tc>
              </a:tr>
              <a:tr h="391291">
                <a:tc>
                  <a:txBody>
                    <a:bodyPr/>
                    <a:lstStyle/>
                    <a:p>
                      <a:pPr algn="ctr"/>
                      <a:r>
                        <a:rPr lang="en-US" sz="1200" dirty="0" smtClean="0"/>
                        <a:t>12</a:t>
                      </a:r>
                      <a:endParaRPr lang="en-US" sz="1200" dirty="0"/>
                    </a:p>
                  </a:txBody>
                  <a:tcPr/>
                </a:tc>
                <a:tc>
                  <a:txBody>
                    <a:bodyPr/>
                    <a:lstStyle/>
                    <a:p>
                      <a:pPr algn="ctr"/>
                      <a:r>
                        <a:rPr lang="en-US" sz="1200" dirty="0" smtClean="0"/>
                        <a:t>35</a:t>
                      </a:r>
                      <a:endParaRPr lang="en-US" sz="1200" dirty="0"/>
                    </a:p>
                  </a:txBody>
                  <a:tcPr/>
                </a:tc>
                <a:tc>
                  <a:txBody>
                    <a:bodyPr/>
                    <a:lstStyle/>
                    <a:p>
                      <a:pPr algn="ctr"/>
                      <a:r>
                        <a:rPr lang="en-US" sz="1200" dirty="0" smtClean="0"/>
                        <a:t>32</a:t>
                      </a:r>
                      <a:endParaRPr lang="en-US" sz="1200" dirty="0"/>
                    </a:p>
                  </a:txBody>
                  <a:tcPr/>
                </a:tc>
                <a:tc>
                  <a:txBody>
                    <a:bodyPr/>
                    <a:lstStyle/>
                    <a:p>
                      <a:pPr algn="ctr"/>
                      <a:r>
                        <a:rPr lang="en-US" sz="1200" dirty="0" smtClean="0"/>
                        <a:t>45</a:t>
                      </a:r>
                      <a:endParaRPr lang="en-US" sz="1200" dirty="0"/>
                    </a:p>
                  </a:txBody>
                  <a:tcPr/>
                </a:tc>
                <a:tc>
                  <a:txBody>
                    <a:bodyPr/>
                    <a:lstStyle/>
                    <a:p>
                      <a:pPr algn="ctr"/>
                      <a:r>
                        <a:rPr lang="en-US" sz="1200" dirty="0" smtClean="0"/>
                        <a:t>28</a:t>
                      </a:r>
                      <a:endParaRPr lang="en-US" sz="1200" dirty="0"/>
                    </a:p>
                  </a:txBody>
                  <a:tcPr/>
                </a:tc>
                <a:tc>
                  <a:txBody>
                    <a:bodyPr/>
                    <a:lstStyle/>
                    <a:p>
                      <a:pPr algn="ctr"/>
                      <a:r>
                        <a:rPr lang="en-US" sz="1200" dirty="0" smtClean="0"/>
                        <a:t>28</a:t>
                      </a:r>
                      <a:endParaRPr lang="en-US" sz="1200" dirty="0"/>
                    </a:p>
                  </a:txBody>
                  <a:tcPr/>
                </a:tc>
                <a:tc>
                  <a:txBody>
                    <a:bodyPr/>
                    <a:lstStyle/>
                    <a:p>
                      <a:pPr algn="ctr"/>
                      <a:r>
                        <a:rPr lang="en-US" sz="1200" dirty="0" smtClean="0"/>
                        <a:t>26</a:t>
                      </a:r>
                      <a:endParaRPr lang="en-US" sz="1200" dirty="0"/>
                    </a:p>
                  </a:txBody>
                  <a:tcPr/>
                </a:tc>
              </a:tr>
            </a:tbl>
          </a:graphicData>
        </a:graphic>
      </p:graphicFrame>
      <p:cxnSp>
        <p:nvCxnSpPr>
          <p:cNvPr id="27678" name="Straight Connector 11"/>
          <p:cNvCxnSpPr>
            <a:cxnSpLocks noChangeShapeType="1"/>
          </p:cNvCxnSpPr>
          <p:nvPr/>
        </p:nvCxnSpPr>
        <p:spPr bwMode="auto">
          <a:xfrm rot="5400000">
            <a:off x="5258594" y="5028406"/>
            <a:ext cx="1524000" cy="1588"/>
          </a:xfrm>
          <a:prstGeom prst="line">
            <a:avLst/>
          </a:prstGeom>
          <a:noFill/>
          <a:ln w="9525">
            <a:solidFill>
              <a:schemeClr val="tx1"/>
            </a:solidFill>
            <a:round/>
            <a:headEnd/>
            <a:tailEnd/>
          </a:ln>
        </p:spPr>
      </p:cxnSp>
      <p:cxnSp>
        <p:nvCxnSpPr>
          <p:cNvPr id="27680" name="Straight Connector 13"/>
          <p:cNvCxnSpPr>
            <a:cxnSpLocks noChangeShapeType="1"/>
          </p:cNvCxnSpPr>
          <p:nvPr/>
        </p:nvCxnSpPr>
        <p:spPr bwMode="auto">
          <a:xfrm rot="5400000">
            <a:off x="3658394" y="5028406"/>
            <a:ext cx="1524000" cy="1588"/>
          </a:xfrm>
          <a:prstGeom prst="line">
            <a:avLst/>
          </a:prstGeom>
          <a:noFill/>
          <a:ln w="9525">
            <a:solidFill>
              <a:schemeClr val="tx1"/>
            </a:solidFill>
            <a:round/>
            <a:headEnd/>
            <a:tailEnd/>
          </a:ln>
        </p:spPr>
      </p:cxnSp>
      <p:sp>
        <p:nvSpPr>
          <p:cNvPr id="27681" name="TextBox 8"/>
          <p:cNvSpPr txBox="1">
            <a:spLocks noChangeArrowheads="1"/>
          </p:cNvSpPr>
          <p:nvPr/>
        </p:nvSpPr>
        <p:spPr bwMode="auto">
          <a:xfrm>
            <a:off x="762000" y="1981200"/>
            <a:ext cx="8153400" cy="1754327"/>
          </a:xfrm>
          <a:prstGeom prst="rect">
            <a:avLst/>
          </a:prstGeom>
          <a:noFill/>
          <a:ln w="9525">
            <a:noFill/>
            <a:miter lim="800000"/>
            <a:headEnd/>
            <a:tailEnd/>
          </a:ln>
        </p:spPr>
        <p:txBody>
          <a:bodyPr>
            <a:prstTxWarp prst="textNoShape">
              <a:avLst/>
            </a:prstTxWarp>
            <a:spAutoFit/>
          </a:bodyPr>
          <a:lstStyle/>
          <a:p>
            <a:pPr algn="ctr"/>
            <a:r>
              <a:rPr lang="en-US" sz="1200" i="1" dirty="0" smtClean="0"/>
              <a:t>On this school funding issue, some members of the Texas State Legislature have proposed using some of the nearly 12 Billion dollars in the state’s surplus Rainy Day Fund to restore the 5 Billion dollars in school funding cut two years ago.  In general, do you…? </a:t>
            </a:r>
          </a:p>
          <a:p>
            <a:pPr algn="ctr"/>
            <a:endParaRPr lang="en-US" sz="1200" i="1" dirty="0" smtClean="0"/>
          </a:p>
          <a:p>
            <a:pPr algn="ctr"/>
            <a:r>
              <a:rPr lang="en-US" sz="1200" i="1" dirty="0" smtClean="0"/>
              <a:t>•  SUPPORT this to hire more teachers, reduce class size and restore important academic programs </a:t>
            </a:r>
          </a:p>
          <a:p>
            <a:pPr algn="ctr"/>
            <a:r>
              <a:rPr lang="en-US" sz="1200" i="1" dirty="0" smtClean="0"/>
              <a:t>cut two years ago.</a:t>
            </a:r>
          </a:p>
          <a:p>
            <a:pPr algn="ctr"/>
            <a:r>
              <a:rPr lang="en-US" sz="1200" i="1" dirty="0" smtClean="0"/>
              <a:t>--OR-- </a:t>
            </a:r>
          </a:p>
          <a:p>
            <a:pPr algn="ctr"/>
            <a:r>
              <a:rPr lang="en-US" sz="1200" i="1" dirty="0" smtClean="0"/>
              <a:t>•  OPPOSE it because such an increase in school spending could cause future tax increases and because the school system should first do a better job of cutting waste, bureaucracy and overhead. </a:t>
            </a:r>
            <a:endParaRPr lang="en-US" sz="1200" i="1" dirty="0"/>
          </a:p>
        </p:txBody>
      </p:sp>
      <p:sp>
        <p:nvSpPr>
          <p:cNvPr id="27682" name="TextBox 10"/>
          <p:cNvSpPr txBox="1">
            <a:spLocks noChangeArrowheads="1"/>
          </p:cNvSpPr>
          <p:nvPr/>
        </p:nvSpPr>
        <p:spPr bwMode="auto">
          <a:xfrm>
            <a:off x="4419600" y="4114800"/>
            <a:ext cx="1676400" cy="246063"/>
          </a:xfrm>
          <a:prstGeom prst="rect">
            <a:avLst/>
          </a:prstGeom>
          <a:noFill/>
          <a:ln w="9525">
            <a:noFill/>
            <a:miter lim="800000"/>
            <a:headEnd/>
            <a:tailEnd/>
          </a:ln>
        </p:spPr>
        <p:txBody>
          <a:bodyPr>
            <a:prstTxWarp prst="textNoShape">
              <a:avLst/>
            </a:prstTxWarp>
            <a:spAutoFit/>
          </a:bodyPr>
          <a:lstStyle/>
          <a:p>
            <a:pPr algn="ctr"/>
            <a:r>
              <a:rPr lang="en-US" sz="1000" b="1" i="1"/>
              <a:t>-Party-</a:t>
            </a:r>
          </a:p>
        </p:txBody>
      </p:sp>
      <p:cxnSp>
        <p:nvCxnSpPr>
          <p:cNvPr id="10" name="Straight Connector 11"/>
          <p:cNvCxnSpPr>
            <a:cxnSpLocks noChangeShapeType="1"/>
          </p:cNvCxnSpPr>
          <p:nvPr/>
        </p:nvCxnSpPr>
        <p:spPr bwMode="auto">
          <a:xfrm rot="5400000">
            <a:off x="5944394" y="5028406"/>
            <a:ext cx="1524000" cy="1588"/>
          </a:xfrm>
          <a:prstGeom prst="line">
            <a:avLst/>
          </a:prstGeom>
          <a:noFill/>
          <a:ln w="9525">
            <a:solidFill>
              <a:schemeClr val="tx1"/>
            </a:solidFill>
            <a:round/>
            <a:headEnd/>
            <a:tailEnd/>
          </a:ln>
        </p:spPr>
      </p:cxnSp>
      <p:cxnSp>
        <p:nvCxnSpPr>
          <p:cNvPr id="11" name="Straight Connector 11"/>
          <p:cNvCxnSpPr>
            <a:cxnSpLocks noChangeShapeType="1"/>
          </p:cNvCxnSpPr>
          <p:nvPr/>
        </p:nvCxnSpPr>
        <p:spPr bwMode="auto">
          <a:xfrm rot="5400000">
            <a:off x="7011194" y="5028406"/>
            <a:ext cx="1524000" cy="1588"/>
          </a:xfrm>
          <a:prstGeom prst="line">
            <a:avLst/>
          </a:prstGeom>
          <a:noFill/>
          <a:ln w="9525">
            <a:solidFill>
              <a:schemeClr val="tx1"/>
            </a:solidFill>
            <a:round/>
            <a:headEnd/>
            <a:tailEnd/>
          </a:ln>
        </p:spPr>
      </p:cxnSp>
      <p:sp>
        <p:nvSpPr>
          <p:cNvPr id="13" name="TextBox 14"/>
          <p:cNvSpPr txBox="1">
            <a:spLocks noChangeArrowheads="1"/>
          </p:cNvSpPr>
          <p:nvPr/>
        </p:nvSpPr>
        <p:spPr bwMode="auto">
          <a:xfrm>
            <a:off x="6781800" y="4114800"/>
            <a:ext cx="914400" cy="246063"/>
          </a:xfrm>
          <a:prstGeom prst="rect">
            <a:avLst/>
          </a:prstGeom>
          <a:noFill/>
          <a:ln w="9525">
            <a:noFill/>
            <a:miter lim="800000"/>
            <a:headEnd/>
            <a:tailEnd/>
          </a:ln>
        </p:spPr>
        <p:txBody>
          <a:bodyPr>
            <a:prstTxWarp prst="textNoShape">
              <a:avLst/>
            </a:prstTxWarp>
            <a:spAutoFit/>
          </a:bodyPr>
          <a:lstStyle/>
          <a:p>
            <a:pPr algn="ctr"/>
            <a:r>
              <a:rPr lang="en-US" sz="1000" b="1" i="1" dirty="0"/>
              <a:t>-Parents-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E2414FC5-EBC3-EF4D-A41E-8CE4410B6BA6}" type="slidenum">
              <a:rPr lang="en-US">
                <a:latin typeface="Helvetica" pitchFamily="-1" charset="0"/>
                <a:ea typeface="ＭＳ Ｐゴシック" pitchFamily="-1" charset="-128"/>
                <a:cs typeface="ＭＳ Ｐゴシック" pitchFamily="-1" charset="-128"/>
              </a:rPr>
              <a:pPr/>
              <a:t>11</a:t>
            </a:fld>
            <a:endParaRPr lang="en-US">
              <a:latin typeface="Helvetica" pitchFamily="-1" charset="0"/>
              <a:ea typeface="ＭＳ Ｐゴシック" pitchFamily="-1" charset="-128"/>
              <a:cs typeface="ＭＳ Ｐゴシック" pitchFamily="-1" charset="-128"/>
            </a:endParaRPr>
          </a:p>
        </p:txBody>
      </p:sp>
      <p:sp>
        <p:nvSpPr>
          <p:cNvPr id="27651" name="Rectangle 2"/>
          <p:cNvSpPr>
            <a:spLocks noGrp="1" noChangeArrowheads="1"/>
          </p:cNvSpPr>
          <p:nvPr>
            <p:ph type="title"/>
          </p:nvPr>
        </p:nvSpPr>
        <p:spPr>
          <a:xfrm>
            <a:off x="685800" y="533400"/>
            <a:ext cx="8348663" cy="1090613"/>
          </a:xfrm>
        </p:spPr>
        <p:txBody>
          <a:bodyPr/>
          <a:lstStyle/>
          <a:p>
            <a:pPr eaLnBrk="1" hangingPunct="1"/>
            <a:r>
              <a:rPr lang="en-US" sz="1800" b="1" dirty="0" smtClean="0">
                <a:solidFill>
                  <a:schemeClr val="tx1"/>
                </a:solidFill>
                <a:ea typeface="ＭＳ Ｐゴシック" pitchFamily="-1" charset="-128"/>
                <a:cs typeface="ＭＳ Ｐゴシック" pitchFamily="-1" charset="-128"/>
              </a:rPr>
              <a:t>Opinion of Various School Related Groups </a:t>
            </a:r>
            <a:r>
              <a:rPr lang="en-US" sz="1800" dirty="0" smtClean="0">
                <a:solidFill>
                  <a:schemeClr val="tx1"/>
                </a:solidFill>
                <a:ea typeface="ＭＳ Ｐゴシック" pitchFamily="-1" charset="-128"/>
                <a:cs typeface="ＭＳ Ｐゴシック" pitchFamily="-1" charset="-128"/>
              </a:rPr>
              <a:t>– Texas’ </a:t>
            </a:r>
            <a:r>
              <a:rPr lang="en-US" sz="1800" u="sng" dirty="0" smtClean="0">
                <a:solidFill>
                  <a:schemeClr val="tx1"/>
                </a:solidFill>
                <a:ea typeface="ＭＳ Ｐゴシック" pitchFamily="-1" charset="-128"/>
                <a:cs typeface="ＭＳ Ｐゴシック" pitchFamily="-1" charset="-128"/>
              </a:rPr>
              <a:t>teachers</a:t>
            </a:r>
            <a:r>
              <a:rPr lang="en-US" sz="1800" dirty="0" smtClean="0">
                <a:solidFill>
                  <a:schemeClr val="tx1"/>
                </a:solidFill>
                <a:ea typeface="ＭＳ Ｐゴシック" pitchFamily="-1" charset="-128"/>
                <a:cs typeface="ＭＳ Ｐゴシック" pitchFamily="-1" charset="-128"/>
              </a:rPr>
              <a:t> are by far the most popular group in the public school world (84% positive).  Local School Boards (67%) and Superintendents (65% positive) mirror the overall 62% positive rating given to local school performance.  TSTA is 2:1 positive (55% to 26%) while the State Board of Education gets mixed ratings (47-45).</a:t>
            </a:r>
            <a:endParaRPr lang="en-US" sz="1800" dirty="0" smtClean="0">
              <a:ea typeface="ＭＳ Ｐゴシック" pitchFamily="-1" charset="-128"/>
              <a:cs typeface="ＭＳ Ｐゴシック" pitchFamily="-1" charset="-128"/>
            </a:endParaRPr>
          </a:p>
        </p:txBody>
      </p:sp>
      <p:graphicFrame>
        <p:nvGraphicFramePr>
          <p:cNvPr id="5" name="Object 8"/>
          <p:cNvGraphicFramePr>
            <a:graphicFrameLocks noChangeAspect="1"/>
          </p:cNvGraphicFramePr>
          <p:nvPr/>
        </p:nvGraphicFramePr>
        <p:xfrm>
          <a:off x="1066800" y="1905000"/>
          <a:ext cx="7543800" cy="459263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3810000" y="4038600"/>
            <a:ext cx="533400" cy="304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i="1" dirty="0" smtClean="0"/>
              <a:t>24</a:t>
            </a:r>
            <a:endParaRPr lang="en-US" sz="1400" b="1" i="1" dirty="0"/>
          </a:p>
        </p:txBody>
      </p:sp>
      <p:sp>
        <p:nvSpPr>
          <p:cNvPr id="7" name="TextBox 6"/>
          <p:cNvSpPr txBox="1"/>
          <p:nvPr/>
        </p:nvSpPr>
        <p:spPr>
          <a:xfrm>
            <a:off x="3962400" y="4724400"/>
            <a:ext cx="533400" cy="3810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i="1" dirty="0" smtClean="0"/>
              <a:t>26</a:t>
            </a:r>
            <a:endParaRPr lang="en-US" sz="1400" b="1"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E2414FC5-EBC3-EF4D-A41E-8CE4410B6BA6}" type="slidenum">
              <a:rPr lang="en-US">
                <a:latin typeface="Helvetica" pitchFamily="-1" charset="0"/>
                <a:ea typeface="ＭＳ Ｐゴシック" pitchFamily="-1" charset="-128"/>
                <a:cs typeface="ＭＳ Ｐゴシック" pitchFamily="-1" charset="-128"/>
              </a:rPr>
              <a:pPr/>
              <a:t>12</a:t>
            </a:fld>
            <a:endParaRPr lang="en-US">
              <a:latin typeface="Helvetica" pitchFamily="-1" charset="0"/>
              <a:ea typeface="ＭＳ Ｐゴシック" pitchFamily="-1" charset="-128"/>
              <a:cs typeface="ＭＳ Ｐゴシック" pitchFamily="-1" charset="-128"/>
            </a:endParaRPr>
          </a:p>
        </p:txBody>
      </p:sp>
      <p:sp>
        <p:nvSpPr>
          <p:cNvPr id="27651" name="Rectangle 2"/>
          <p:cNvSpPr>
            <a:spLocks noGrp="1" noChangeArrowheads="1"/>
          </p:cNvSpPr>
          <p:nvPr>
            <p:ph type="title"/>
          </p:nvPr>
        </p:nvSpPr>
        <p:spPr>
          <a:xfrm>
            <a:off x="685800" y="533400"/>
            <a:ext cx="8348663" cy="1090613"/>
          </a:xfrm>
        </p:spPr>
        <p:txBody>
          <a:bodyPr/>
          <a:lstStyle/>
          <a:p>
            <a:pPr eaLnBrk="1" hangingPunct="1"/>
            <a:r>
              <a:rPr lang="en-US" sz="1600" b="1" dirty="0" smtClean="0">
                <a:solidFill>
                  <a:schemeClr val="tx1"/>
                </a:solidFill>
                <a:ea typeface="ＭＳ Ｐゴシック" pitchFamily="-1" charset="-128"/>
                <a:cs typeface="ＭＳ Ｐゴシック" pitchFamily="-1" charset="-128"/>
              </a:rPr>
              <a:t>Preferred Action to Improve Public School Quality (Fixed Choice)</a:t>
            </a:r>
            <a:r>
              <a:rPr lang="en-US" sz="1600" dirty="0" smtClean="0">
                <a:solidFill>
                  <a:schemeClr val="tx1"/>
                </a:solidFill>
                <a:ea typeface="ＭＳ Ｐゴシック" pitchFamily="-1" charset="-128"/>
                <a:cs typeface="ＭＳ Ｐゴシック" pitchFamily="-1" charset="-128"/>
              </a:rPr>
              <a:t> – The two most popular actions to improve Texas education are:  reduce emphasis on </a:t>
            </a:r>
            <a:r>
              <a:rPr lang="en-US" sz="1600" u="sng" dirty="0" smtClean="0">
                <a:solidFill>
                  <a:schemeClr val="tx1"/>
                </a:solidFill>
                <a:ea typeface="ＭＳ Ｐゴシック" pitchFamily="-1" charset="-128"/>
                <a:cs typeface="ＭＳ Ｐゴシック" pitchFamily="-1" charset="-128"/>
              </a:rPr>
              <a:t>standardized tests</a:t>
            </a:r>
            <a:r>
              <a:rPr lang="en-US" sz="1600" dirty="0" smtClean="0">
                <a:solidFill>
                  <a:schemeClr val="tx1"/>
                </a:solidFill>
                <a:ea typeface="ＭＳ Ｐゴシック" pitchFamily="-1" charset="-128"/>
                <a:cs typeface="ＭＳ Ｐゴシック" pitchFamily="-1" charset="-128"/>
              </a:rPr>
              <a:t> and increase </a:t>
            </a:r>
            <a:r>
              <a:rPr lang="en-US" sz="1600" u="sng" dirty="0" smtClean="0">
                <a:solidFill>
                  <a:schemeClr val="tx1"/>
                </a:solidFill>
                <a:ea typeface="ＭＳ Ｐゴシック" pitchFamily="-1" charset="-128"/>
                <a:cs typeface="ＭＳ Ｐゴシック" pitchFamily="-1" charset="-128"/>
              </a:rPr>
              <a:t>teacher pay</a:t>
            </a:r>
            <a:r>
              <a:rPr lang="en-US" sz="1600" dirty="0" smtClean="0">
                <a:solidFill>
                  <a:schemeClr val="tx1"/>
                </a:solidFill>
                <a:ea typeface="ＭＳ Ｐゴシック" pitchFamily="-1" charset="-128"/>
                <a:cs typeface="ＭＳ Ｐゴシック" pitchFamily="-1" charset="-128"/>
              </a:rPr>
              <a:t>.  When two choices are combined, </a:t>
            </a:r>
            <a:r>
              <a:rPr lang="en-US" sz="1600" u="sng" dirty="0" smtClean="0">
                <a:solidFill>
                  <a:schemeClr val="tx1"/>
                </a:solidFill>
                <a:ea typeface="ＭＳ Ｐゴシック" pitchFamily="-1" charset="-128"/>
                <a:cs typeface="ＭＳ Ｐゴシック" pitchFamily="-1" charset="-128"/>
              </a:rPr>
              <a:t>free teachers</a:t>
            </a:r>
            <a:r>
              <a:rPr lang="en-US" sz="1600" dirty="0" smtClean="0">
                <a:solidFill>
                  <a:schemeClr val="tx1"/>
                </a:solidFill>
                <a:ea typeface="ＭＳ Ｐゴシック" pitchFamily="-1" charset="-128"/>
                <a:cs typeface="ＭＳ Ｐゴシック" pitchFamily="-1" charset="-128"/>
              </a:rPr>
              <a:t> from regulations and paperwork scores third.  But with Republicans and Independents, </a:t>
            </a:r>
            <a:r>
              <a:rPr lang="en-US" sz="1600" u="sng" dirty="0" smtClean="0">
                <a:solidFill>
                  <a:schemeClr val="tx1"/>
                </a:solidFill>
                <a:ea typeface="ＭＳ Ｐゴシック" pitchFamily="-1" charset="-128"/>
                <a:cs typeface="ＭＳ Ｐゴシック" pitchFamily="-1" charset="-128"/>
              </a:rPr>
              <a:t>vouchers</a:t>
            </a:r>
            <a:r>
              <a:rPr lang="en-US" sz="1600" dirty="0" smtClean="0">
                <a:solidFill>
                  <a:schemeClr val="tx1"/>
                </a:solidFill>
                <a:ea typeface="ＭＳ Ｐゴシック" pitchFamily="-1" charset="-128"/>
                <a:cs typeface="ＭＳ Ｐゴシック" pitchFamily="-1" charset="-128"/>
              </a:rPr>
              <a:t> scores in their top 3 mix while reducing </a:t>
            </a:r>
            <a:r>
              <a:rPr lang="en-US" sz="1600" u="sng" dirty="0" smtClean="0">
                <a:solidFill>
                  <a:schemeClr val="tx1"/>
                </a:solidFill>
                <a:ea typeface="ＭＳ Ｐゴシック" pitchFamily="-1" charset="-128"/>
                <a:cs typeface="ＭＳ Ｐゴシック" pitchFamily="-1" charset="-128"/>
              </a:rPr>
              <a:t>class size</a:t>
            </a:r>
            <a:r>
              <a:rPr lang="en-US" sz="1600" dirty="0" smtClean="0">
                <a:solidFill>
                  <a:schemeClr val="tx1"/>
                </a:solidFill>
                <a:ea typeface="ＭＳ Ｐゴシック" pitchFamily="-1" charset="-128"/>
                <a:cs typeface="ＭＳ Ｐゴシック" pitchFamily="-1" charset="-128"/>
              </a:rPr>
              <a:t> is in the top mix for Democratic voters.</a:t>
            </a:r>
            <a:endParaRPr lang="en-US" sz="1600" dirty="0" smtClean="0">
              <a:ea typeface="ＭＳ Ｐゴシック" pitchFamily="-1" charset="-128"/>
              <a:cs typeface="ＭＳ Ｐゴシック" pitchFamily="-1" charset="-128"/>
            </a:endParaRPr>
          </a:p>
        </p:txBody>
      </p:sp>
      <p:graphicFrame>
        <p:nvGraphicFramePr>
          <p:cNvPr id="9" name="Object 2"/>
          <p:cNvGraphicFramePr>
            <a:graphicFrameLocks noChangeAspect="1"/>
          </p:cNvGraphicFramePr>
          <p:nvPr/>
        </p:nvGraphicFramePr>
        <p:xfrm>
          <a:off x="4953001" y="2057400"/>
          <a:ext cx="1905000" cy="41910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Box 3"/>
          <p:cNvSpPr txBox="1">
            <a:spLocks noChangeArrowheads="1"/>
          </p:cNvSpPr>
          <p:nvPr/>
        </p:nvSpPr>
        <p:spPr bwMode="auto">
          <a:xfrm>
            <a:off x="762000" y="2438400"/>
            <a:ext cx="4267200" cy="457200"/>
          </a:xfrm>
          <a:prstGeom prst="rect">
            <a:avLst/>
          </a:prstGeom>
          <a:solidFill>
            <a:srgbClr val="D8D8D8"/>
          </a:solidFill>
          <a:ln w="9525">
            <a:no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Narrow" charset="0"/>
                <a:ea typeface="Times New Roman" charset="0"/>
                <a:cs typeface="ＭＳ Ｐゴシック" charset="-128"/>
              </a:rPr>
              <a:t>Reduce emphasis on standardized</a:t>
            </a:r>
            <a:r>
              <a:rPr kumimoji="0" lang="en-US" sz="1100" b="1" i="0" u="none" strike="noStrike" cap="none" normalizeH="0" dirty="0" smtClean="0">
                <a:ln>
                  <a:noFill/>
                </a:ln>
                <a:solidFill>
                  <a:schemeClr val="tx1"/>
                </a:solidFill>
                <a:effectLst/>
                <a:latin typeface="Arial Narrow" charset="0"/>
                <a:ea typeface="Times New Roman" charset="0"/>
                <a:cs typeface="ＭＳ Ｐゴシック" charset="-128"/>
              </a:rPr>
              <a:t> tests to grade students, school and teacher performance.</a:t>
            </a:r>
            <a:endParaRPr kumimoji="0" lang="en-US" sz="1100" b="0" i="0" u="none" strike="noStrike" cap="none" normalizeH="0" baseline="0" dirty="0">
              <a:ln>
                <a:noFill/>
              </a:ln>
              <a:solidFill>
                <a:schemeClr val="tx1"/>
              </a:solidFill>
              <a:effectLst/>
              <a:latin typeface="Times New Roman" charset="0"/>
              <a:ea typeface="Times New Roman" charset="0"/>
              <a:cs typeface="ＭＳ Ｐゴシック" charset="-128"/>
            </a:endParaRPr>
          </a:p>
        </p:txBody>
      </p:sp>
      <p:sp>
        <p:nvSpPr>
          <p:cNvPr id="11" name="Text Box 4"/>
          <p:cNvSpPr txBox="1">
            <a:spLocks noChangeArrowheads="1"/>
          </p:cNvSpPr>
          <p:nvPr/>
        </p:nvSpPr>
        <p:spPr bwMode="auto">
          <a:xfrm>
            <a:off x="762000" y="3048000"/>
            <a:ext cx="4267200" cy="533400"/>
          </a:xfrm>
          <a:prstGeom prst="rect">
            <a:avLst/>
          </a:prstGeom>
          <a:noFill/>
          <a:ln w="9525">
            <a:no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Narrow" charset="0"/>
                <a:ea typeface="Times New Roman" charset="0"/>
                <a:cs typeface="ＭＳ Ｐゴシック" charset="-128"/>
              </a:rPr>
              <a:t>Increase teacher pay to attract highly qualified individuals to </a:t>
            </a:r>
            <a:r>
              <a:rPr lang="en-US" sz="1100" b="1" dirty="0" smtClean="0">
                <a:latin typeface="Arial Narrow" charset="0"/>
                <a:ea typeface="Times New Roman" charset="0"/>
                <a:cs typeface="ＭＳ Ｐゴシック" charset="-128"/>
              </a:rPr>
              <a:t>teach</a:t>
            </a:r>
            <a:r>
              <a:rPr kumimoji="0" lang="en-US" sz="1100" b="1" i="0" u="none" strike="noStrike" cap="none" normalizeH="0" baseline="0" dirty="0" smtClean="0">
                <a:ln>
                  <a:noFill/>
                </a:ln>
                <a:solidFill>
                  <a:schemeClr val="tx1"/>
                </a:solidFill>
                <a:effectLst/>
                <a:latin typeface="Arial Narrow" charset="0"/>
                <a:ea typeface="Times New Roman" charset="0"/>
                <a:cs typeface="ＭＳ Ｐゴシック" charset="-128"/>
              </a:rPr>
              <a:t>.</a:t>
            </a:r>
            <a:endParaRPr kumimoji="0" lang="en-US" sz="1100" b="0" i="0" u="none" strike="noStrike" cap="none" normalizeH="0" baseline="0" dirty="0">
              <a:ln>
                <a:noFill/>
              </a:ln>
              <a:solidFill>
                <a:schemeClr val="tx1"/>
              </a:solidFill>
              <a:effectLst/>
              <a:latin typeface="Times New Roman" charset="0"/>
              <a:ea typeface="Times New Roman" charset="0"/>
              <a:cs typeface="ＭＳ Ｐゴシック" charset="-128"/>
            </a:endParaRPr>
          </a:p>
        </p:txBody>
      </p:sp>
      <p:cxnSp>
        <p:nvCxnSpPr>
          <p:cNvPr id="16" name="Straight Connector 15"/>
          <p:cNvCxnSpPr/>
          <p:nvPr/>
        </p:nvCxnSpPr>
        <p:spPr bwMode="auto">
          <a:xfrm rot="5400000">
            <a:off x="4801395" y="3885406"/>
            <a:ext cx="39624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 name="Text Box 3"/>
          <p:cNvSpPr txBox="1">
            <a:spLocks noChangeArrowheads="1"/>
          </p:cNvSpPr>
          <p:nvPr/>
        </p:nvSpPr>
        <p:spPr bwMode="auto">
          <a:xfrm>
            <a:off x="762000" y="3657600"/>
            <a:ext cx="4267200" cy="457200"/>
          </a:xfrm>
          <a:prstGeom prst="rect">
            <a:avLst/>
          </a:prstGeom>
          <a:solidFill>
            <a:srgbClr val="D8D8D8"/>
          </a:solidFill>
          <a:ln w="9525">
            <a:no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Narrow" charset="0"/>
                <a:ea typeface="Times New Roman" charset="0"/>
                <a:cs typeface="ＭＳ Ｐゴシック" charset="-128"/>
              </a:rPr>
              <a:t>Create </a:t>
            </a:r>
            <a:r>
              <a:rPr lang="en-US" sz="1100" b="1" dirty="0" smtClean="0">
                <a:latin typeface="Arial Narrow" charset="0"/>
                <a:ea typeface="Times New Roman" charset="0"/>
                <a:cs typeface="ＭＳ Ｐゴシック" charset="-128"/>
              </a:rPr>
              <a:t>competition from private schools and charters by using tax dollars for vouchers.</a:t>
            </a:r>
            <a:endParaRPr kumimoji="0" lang="en-US" sz="1100" b="0" i="0" u="none" strike="noStrike" cap="none" normalizeH="0" baseline="0" dirty="0">
              <a:ln>
                <a:noFill/>
              </a:ln>
              <a:solidFill>
                <a:schemeClr val="tx1"/>
              </a:solidFill>
              <a:effectLst/>
              <a:latin typeface="Times New Roman" charset="0"/>
              <a:ea typeface="Times New Roman" charset="0"/>
              <a:cs typeface="ＭＳ Ｐゴシック" charset="-128"/>
            </a:endParaRPr>
          </a:p>
        </p:txBody>
      </p:sp>
      <p:sp>
        <p:nvSpPr>
          <p:cNvPr id="18" name="Text Box 4"/>
          <p:cNvSpPr txBox="1">
            <a:spLocks noChangeArrowheads="1"/>
          </p:cNvSpPr>
          <p:nvPr/>
        </p:nvSpPr>
        <p:spPr bwMode="auto">
          <a:xfrm>
            <a:off x="762000" y="4267200"/>
            <a:ext cx="4267200" cy="533400"/>
          </a:xfrm>
          <a:prstGeom prst="rect">
            <a:avLst/>
          </a:prstGeom>
          <a:noFill/>
          <a:ln w="9525">
            <a:no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1100" b="1" dirty="0" smtClean="0">
                <a:latin typeface="Arial Narrow" charset="0"/>
                <a:ea typeface="Times New Roman" charset="0"/>
                <a:cs typeface="ＭＳ Ｐゴシック" charset="-128"/>
              </a:rPr>
              <a:t>Reduce class size.</a:t>
            </a:r>
            <a:endParaRPr kumimoji="0" lang="en-US" sz="1100" b="0" i="0" u="none" strike="noStrike" cap="none" normalizeH="0" baseline="0" dirty="0">
              <a:ln>
                <a:noFill/>
              </a:ln>
              <a:solidFill>
                <a:schemeClr val="tx1"/>
              </a:solidFill>
              <a:effectLst/>
              <a:latin typeface="Times New Roman" charset="0"/>
              <a:ea typeface="Times New Roman" charset="0"/>
              <a:cs typeface="ＭＳ Ｐゴシック" charset="-128"/>
            </a:endParaRPr>
          </a:p>
        </p:txBody>
      </p:sp>
      <p:sp>
        <p:nvSpPr>
          <p:cNvPr id="19" name="Text Box 3"/>
          <p:cNvSpPr txBox="1">
            <a:spLocks noChangeArrowheads="1"/>
          </p:cNvSpPr>
          <p:nvPr/>
        </p:nvSpPr>
        <p:spPr bwMode="auto">
          <a:xfrm>
            <a:off x="762000" y="4800600"/>
            <a:ext cx="4267200" cy="381000"/>
          </a:xfrm>
          <a:prstGeom prst="rect">
            <a:avLst/>
          </a:prstGeom>
          <a:solidFill>
            <a:srgbClr val="D8D8D8"/>
          </a:solidFill>
          <a:ln w="9525">
            <a:no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Narrow" charset="0"/>
                <a:ea typeface="Times New Roman" charset="0"/>
                <a:cs typeface="ＭＳ Ｐゴシック" charset="-128"/>
              </a:rPr>
              <a:t>Free teachers from bureaucratic rules, regulations and paperwork.</a:t>
            </a:r>
            <a:endParaRPr kumimoji="0" lang="en-US" sz="1100" b="0" i="0" u="none" strike="noStrike" cap="none" normalizeH="0" baseline="0" dirty="0">
              <a:ln>
                <a:noFill/>
              </a:ln>
              <a:solidFill>
                <a:schemeClr val="tx1"/>
              </a:solidFill>
              <a:effectLst/>
              <a:latin typeface="Times New Roman" charset="0"/>
              <a:ea typeface="Times New Roman" charset="0"/>
              <a:cs typeface="ＭＳ Ｐゴシック" charset="-128"/>
            </a:endParaRPr>
          </a:p>
        </p:txBody>
      </p:sp>
      <p:sp>
        <p:nvSpPr>
          <p:cNvPr id="20" name="Text Box 4"/>
          <p:cNvSpPr txBox="1">
            <a:spLocks noChangeArrowheads="1"/>
          </p:cNvSpPr>
          <p:nvPr/>
        </p:nvSpPr>
        <p:spPr bwMode="auto">
          <a:xfrm>
            <a:off x="762000" y="5334000"/>
            <a:ext cx="4267200" cy="533400"/>
          </a:xfrm>
          <a:prstGeom prst="rect">
            <a:avLst/>
          </a:prstGeom>
          <a:noFill/>
          <a:ln w="9525">
            <a:no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Narrow" charset="0"/>
                <a:ea typeface="Times New Roman" charset="0"/>
                <a:cs typeface="ＭＳ Ｐゴシック" charset="-128"/>
              </a:rPr>
              <a:t>Expand early childhood education.</a:t>
            </a:r>
            <a:endParaRPr kumimoji="0" lang="en-US" sz="1100" b="0" i="0" u="none" strike="noStrike" cap="none" normalizeH="0" baseline="0" dirty="0">
              <a:ln>
                <a:noFill/>
              </a:ln>
              <a:solidFill>
                <a:schemeClr val="tx1"/>
              </a:solidFill>
              <a:effectLst/>
              <a:latin typeface="Times New Roman" charset="0"/>
              <a:ea typeface="Times New Roman" charset="0"/>
              <a:cs typeface="ＭＳ Ｐゴシック" charset="-128"/>
            </a:endParaRPr>
          </a:p>
        </p:txBody>
      </p:sp>
      <p:graphicFrame>
        <p:nvGraphicFramePr>
          <p:cNvPr id="21" name="Table 20"/>
          <p:cNvGraphicFramePr>
            <a:graphicFrameLocks noGrp="1"/>
          </p:cNvGraphicFramePr>
          <p:nvPr/>
        </p:nvGraphicFramePr>
        <p:xfrm>
          <a:off x="6858000" y="1828800"/>
          <a:ext cx="1981201" cy="3972691"/>
        </p:xfrm>
        <a:graphic>
          <a:graphicData uri="http://schemas.openxmlformats.org/drawingml/2006/table">
            <a:tbl>
              <a:tblPr firstRow="1" bandRow="1">
                <a:tableStyleId>{2D5ABB26-0587-4C30-8999-92F81FD0307C}</a:tableStyleId>
              </a:tblPr>
              <a:tblGrid>
                <a:gridCol w="577851"/>
                <a:gridCol w="495300"/>
                <a:gridCol w="495300"/>
                <a:gridCol w="412750"/>
              </a:tblGrid>
              <a:tr h="418091">
                <a:tc>
                  <a:txBody>
                    <a:bodyPr/>
                    <a:lstStyle/>
                    <a:p>
                      <a:pPr algn="ctr"/>
                      <a:r>
                        <a:rPr lang="en-US" sz="1000" b="1" u="none" dirty="0" smtClean="0">
                          <a:latin typeface="Arial Narrow"/>
                          <a:cs typeface="Arial Narrow"/>
                        </a:rPr>
                        <a:t>Total </a:t>
                      </a:r>
                      <a:r>
                        <a:rPr lang="en-US" sz="1000" b="1" u="sng" dirty="0" smtClean="0">
                          <a:latin typeface="Arial Narrow"/>
                          <a:cs typeface="Arial Narrow"/>
                        </a:rPr>
                        <a:t>1&amp;2</a:t>
                      </a:r>
                      <a:endParaRPr lang="en-US" sz="1000" b="1" u="sng" dirty="0">
                        <a:latin typeface="Arial Narrow"/>
                        <a:cs typeface="Arial Narrow"/>
                      </a:endParaRPr>
                    </a:p>
                  </a:txBody>
                  <a:tcPr/>
                </a:tc>
                <a:tc>
                  <a:txBody>
                    <a:bodyPr/>
                    <a:lstStyle/>
                    <a:p>
                      <a:pPr algn="ctr"/>
                      <a:r>
                        <a:rPr lang="en-US" sz="1000" b="1" dirty="0" smtClean="0">
                          <a:latin typeface="Arial Narrow"/>
                          <a:cs typeface="Arial Narrow"/>
                        </a:rPr>
                        <a:t/>
                      </a:r>
                      <a:br>
                        <a:rPr lang="en-US" sz="1000" b="1" dirty="0" smtClean="0">
                          <a:latin typeface="Arial Narrow"/>
                          <a:cs typeface="Arial Narrow"/>
                        </a:rPr>
                      </a:br>
                      <a:r>
                        <a:rPr lang="en-US" sz="1000" b="1" u="sng" dirty="0" smtClean="0">
                          <a:latin typeface="Arial Narrow"/>
                          <a:cs typeface="Arial Narrow"/>
                        </a:rPr>
                        <a:t>Dem</a:t>
                      </a:r>
                      <a:endParaRPr lang="en-US" sz="1000" b="1" u="sng" dirty="0">
                        <a:latin typeface="Arial Narrow"/>
                        <a:cs typeface="Arial Narrow"/>
                      </a:endParaRPr>
                    </a:p>
                  </a:txBody>
                  <a:tcPr/>
                </a:tc>
                <a:tc>
                  <a:txBody>
                    <a:bodyPr/>
                    <a:lstStyle/>
                    <a:p>
                      <a:pPr algn="ctr"/>
                      <a:r>
                        <a:rPr lang="en-US" sz="1000" b="1" dirty="0" smtClean="0">
                          <a:latin typeface="Arial Narrow"/>
                          <a:cs typeface="Arial Narrow"/>
                        </a:rPr>
                        <a:t/>
                      </a:r>
                      <a:br>
                        <a:rPr lang="en-US" sz="1000" b="1" dirty="0" smtClean="0">
                          <a:latin typeface="Arial Narrow"/>
                          <a:cs typeface="Arial Narrow"/>
                        </a:rPr>
                      </a:br>
                      <a:r>
                        <a:rPr lang="en-US" sz="1000" b="1" u="sng" dirty="0" smtClean="0">
                          <a:latin typeface="Arial Narrow"/>
                          <a:cs typeface="Arial Narrow"/>
                        </a:rPr>
                        <a:t>GOP</a:t>
                      </a:r>
                      <a:endParaRPr lang="en-US" sz="1000" b="1" u="sng" dirty="0">
                        <a:latin typeface="Arial Narrow"/>
                        <a:cs typeface="Arial Narrow"/>
                      </a:endParaRPr>
                    </a:p>
                  </a:txBody>
                  <a:tcPr/>
                </a:tc>
                <a:tc>
                  <a:txBody>
                    <a:bodyPr/>
                    <a:lstStyle/>
                    <a:p>
                      <a:pPr algn="ctr"/>
                      <a:r>
                        <a:rPr lang="en-US" sz="1000" b="1" dirty="0" smtClean="0">
                          <a:latin typeface="Arial Narrow"/>
                          <a:cs typeface="Arial Narrow"/>
                        </a:rPr>
                        <a:t/>
                      </a:r>
                      <a:br>
                        <a:rPr lang="en-US" sz="1000" b="1" dirty="0" smtClean="0">
                          <a:latin typeface="Arial Narrow"/>
                          <a:cs typeface="Arial Narrow"/>
                        </a:rPr>
                      </a:br>
                      <a:r>
                        <a:rPr lang="en-US" sz="1000" b="1" u="sng" dirty="0" err="1" smtClean="0">
                          <a:latin typeface="Arial Narrow"/>
                          <a:cs typeface="Arial Narrow"/>
                        </a:rPr>
                        <a:t>Ind</a:t>
                      </a:r>
                      <a:endParaRPr lang="en-US" sz="1000" b="1" u="sng" dirty="0">
                        <a:latin typeface="Arial Narrow"/>
                        <a:cs typeface="Arial Narrow"/>
                      </a:endParaRPr>
                    </a:p>
                  </a:txBody>
                  <a:tcPr/>
                </a:tc>
              </a:tr>
              <a:tr h="343909">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r>
              <a:tr h="533400">
                <a:tc>
                  <a:txBody>
                    <a:bodyPr/>
                    <a:lstStyle/>
                    <a:p>
                      <a:pPr algn="ctr"/>
                      <a:r>
                        <a:rPr lang="en-US" sz="1200" b="1" i="1" dirty="0" smtClean="0"/>
                        <a:t>46</a:t>
                      </a:r>
                      <a:endParaRPr lang="en-US" sz="1200" b="1" i="1" dirty="0"/>
                    </a:p>
                  </a:txBody>
                  <a:tcPr/>
                </a:tc>
                <a:tc>
                  <a:txBody>
                    <a:bodyPr/>
                    <a:lstStyle/>
                    <a:p>
                      <a:pPr algn="ctr"/>
                      <a:r>
                        <a:rPr lang="en-US" sz="1200" dirty="0" smtClean="0"/>
                        <a:t>24</a:t>
                      </a:r>
                      <a:endParaRPr lang="en-US" sz="1200" dirty="0"/>
                    </a:p>
                  </a:txBody>
                  <a:tcPr/>
                </a:tc>
                <a:tc>
                  <a:txBody>
                    <a:bodyPr/>
                    <a:lstStyle/>
                    <a:p>
                      <a:pPr algn="ctr"/>
                      <a:r>
                        <a:rPr lang="en-US" sz="1200" dirty="0" smtClean="0"/>
                        <a:t>32</a:t>
                      </a:r>
                      <a:endParaRPr lang="en-US" sz="1200" dirty="0"/>
                    </a:p>
                  </a:txBody>
                  <a:tcPr/>
                </a:tc>
                <a:tc>
                  <a:txBody>
                    <a:bodyPr/>
                    <a:lstStyle/>
                    <a:p>
                      <a:pPr algn="ctr"/>
                      <a:r>
                        <a:rPr lang="en-US" sz="1200" dirty="0" smtClean="0"/>
                        <a:t>25</a:t>
                      </a:r>
                      <a:endParaRPr lang="en-US" sz="1200" dirty="0"/>
                    </a:p>
                  </a:txBody>
                  <a:tcPr/>
                </a:tc>
              </a:tr>
              <a:tr h="609600">
                <a:tc>
                  <a:txBody>
                    <a:bodyPr/>
                    <a:lstStyle/>
                    <a:p>
                      <a:pPr algn="ctr"/>
                      <a:r>
                        <a:rPr lang="en-US" sz="1200" b="1" i="1" dirty="0" smtClean="0"/>
                        <a:t>43</a:t>
                      </a:r>
                      <a:endParaRPr lang="en-US" sz="1200" b="1" i="1" dirty="0"/>
                    </a:p>
                  </a:txBody>
                  <a:tcPr/>
                </a:tc>
                <a:tc>
                  <a:txBody>
                    <a:bodyPr/>
                    <a:lstStyle/>
                    <a:p>
                      <a:pPr algn="ctr"/>
                      <a:r>
                        <a:rPr lang="en-US" sz="1200" dirty="0" smtClean="0"/>
                        <a:t>25</a:t>
                      </a:r>
                      <a:endParaRPr lang="en-US" sz="1200" dirty="0"/>
                    </a:p>
                  </a:txBody>
                  <a:tcPr/>
                </a:tc>
                <a:tc>
                  <a:txBody>
                    <a:bodyPr/>
                    <a:lstStyle/>
                    <a:p>
                      <a:pPr algn="ctr"/>
                      <a:r>
                        <a:rPr lang="en-US" sz="1200" dirty="0" smtClean="0"/>
                        <a:t>19</a:t>
                      </a:r>
                      <a:endParaRPr lang="en-US" sz="1200" dirty="0"/>
                    </a:p>
                  </a:txBody>
                  <a:tcPr/>
                </a:tc>
                <a:tc>
                  <a:txBody>
                    <a:bodyPr/>
                    <a:lstStyle/>
                    <a:p>
                      <a:pPr algn="ctr"/>
                      <a:r>
                        <a:rPr lang="en-US" sz="1200" dirty="0" smtClean="0"/>
                        <a:t>17</a:t>
                      </a:r>
                      <a:endParaRPr lang="en-US" sz="1200" dirty="0"/>
                    </a:p>
                  </a:txBody>
                  <a:tcPr/>
                </a:tc>
              </a:tr>
              <a:tr h="533400">
                <a:tc>
                  <a:txBody>
                    <a:bodyPr/>
                    <a:lstStyle/>
                    <a:p>
                      <a:pPr algn="ctr"/>
                      <a:r>
                        <a:rPr lang="en-US" sz="1200" b="1" i="1" dirty="0" smtClean="0"/>
                        <a:t>22</a:t>
                      </a:r>
                      <a:endParaRPr lang="en-US" sz="1200" b="1" i="1" dirty="0"/>
                    </a:p>
                  </a:txBody>
                  <a:tcPr/>
                </a:tc>
                <a:tc>
                  <a:txBody>
                    <a:bodyPr/>
                    <a:lstStyle/>
                    <a:p>
                      <a:pPr algn="ctr"/>
                      <a:r>
                        <a:rPr lang="en-US" sz="1200" dirty="0" smtClean="0"/>
                        <a:t>  3</a:t>
                      </a:r>
                      <a:endParaRPr lang="en-US" sz="1200" dirty="0"/>
                    </a:p>
                  </a:txBody>
                  <a:tcPr/>
                </a:tc>
                <a:tc>
                  <a:txBody>
                    <a:bodyPr/>
                    <a:lstStyle/>
                    <a:p>
                      <a:pPr algn="ctr"/>
                      <a:r>
                        <a:rPr lang="en-US" sz="1200" dirty="0" smtClean="0"/>
                        <a:t>19</a:t>
                      </a:r>
                      <a:endParaRPr lang="en-US" sz="1200" dirty="0"/>
                    </a:p>
                  </a:txBody>
                  <a:tcPr/>
                </a:tc>
                <a:tc>
                  <a:txBody>
                    <a:bodyPr/>
                    <a:lstStyle/>
                    <a:p>
                      <a:pPr algn="ctr"/>
                      <a:r>
                        <a:rPr lang="en-US" sz="1200" dirty="0" smtClean="0"/>
                        <a:t>20</a:t>
                      </a:r>
                      <a:endParaRPr lang="en-US" sz="1200" dirty="0"/>
                    </a:p>
                  </a:txBody>
                  <a:tcPr/>
                </a:tc>
              </a:tr>
              <a:tr h="609600">
                <a:tc>
                  <a:txBody>
                    <a:bodyPr/>
                    <a:lstStyle/>
                    <a:p>
                      <a:pPr algn="ctr"/>
                      <a:r>
                        <a:rPr lang="en-US" sz="1200" b="1" i="1" dirty="0" smtClean="0"/>
                        <a:t>29</a:t>
                      </a:r>
                      <a:endParaRPr lang="en-US" sz="1200" b="1" i="1" dirty="0"/>
                    </a:p>
                  </a:txBody>
                  <a:tcPr/>
                </a:tc>
                <a:tc>
                  <a:txBody>
                    <a:bodyPr/>
                    <a:lstStyle/>
                    <a:p>
                      <a:pPr algn="ctr"/>
                      <a:r>
                        <a:rPr lang="en-US" sz="1200" dirty="0" smtClean="0"/>
                        <a:t>20</a:t>
                      </a:r>
                      <a:endParaRPr lang="en-US" sz="1200" dirty="0"/>
                    </a:p>
                  </a:txBody>
                  <a:tcPr/>
                </a:tc>
                <a:tc>
                  <a:txBody>
                    <a:bodyPr/>
                    <a:lstStyle/>
                    <a:p>
                      <a:pPr algn="ctr"/>
                      <a:r>
                        <a:rPr lang="en-US" sz="1200" dirty="0" smtClean="0"/>
                        <a:t>  7</a:t>
                      </a:r>
                      <a:endParaRPr lang="en-US" sz="1200" dirty="0"/>
                    </a:p>
                  </a:txBody>
                  <a:tcPr/>
                </a:tc>
                <a:tc>
                  <a:txBody>
                    <a:bodyPr/>
                    <a:lstStyle/>
                    <a:p>
                      <a:pPr algn="ctr"/>
                      <a:r>
                        <a:rPr lang="en-US" sz="1200" dirty="0" smtClean="0"/>
                        <a:t>13</a:t>
                      </a:r>
                      <a:endParaRPr lang="en-US" sz="1200" dirty="0"/>
                    </a:p>
                  </a:txBody>
                  <a:tcPr/>
                </a:tc>
              </a:tr>
              <a:tr h="533400">
                <a:tc>
                  <a:txBody>
                    <a:bodyPr/>
                    <a:lstStyle/>
                    <a:p>
                      <a:pPr algn="ctr"/>
                      <a:r>
                        <a:rPr lang="en-US" sz="1200" b="1" i="1" dirty="0" smtClean="0"/>
                        <a:t>34</a:t>
                      </a:r>
                      <a:endParaRPr lang="en-US" sz="1200" b="1" i="1" dirty="0"/>
                    </a:p>
                  </a:txBody>
                  <a:tcPr/>
                </a:tc>
                <a:tc>
                  <a:txBody>
                    <a:bodyPr/>
                    <a:lstStyle/>
                    <a:p>
                      <a:pPr algn="ctr"/>
                      <a:r>
                        <a:rPr lang="en-US" sz="1200" dirty="0" smtClean="0"/>
                        <a:t>8</a:t>
                      </a:r>
                      <a:endParaRPr lang="en-US" sz="1200" dirty="0"/>
                    </a:p>
                  </a:txBody>
                  <a:tcPr/>
                </a:tc>
                <a:tc>
                  <a:txBody>
                    <a:bodyPr/>
                    <a:lstStyle/>
                    <a:p>
                      <a:pPr algn="ctr"/>
                      <a:r>
                        <a:rPr lang="en-US" sz="1200" dirty="0" smtClean="0"/>
                        <a:t>14</a:t>
                      </a:r>
                      <a:endParaRPr lang="en-US" sz="1200" dirty="0"/>
                    </a:p>
                  </a:txBody>
                  <a:tcPr/>
                </a:tc>
                <a:tc>
                  <a:txBody>
                    <a:bodyPr/>
                    <a:lstStyle/>
                    <a:p>
                      <a:pPr algn="ctr"/>
                      <a:r>
                        <a:rPr lang="en-US" sz="1200" dirty="0" smtClean="0"/>
                        <a:t>18</a:t>
                      </a:r>
                      <a:endParaRPr lang="en-US" sz="1200" dirty="0"/>
                    </a:p>
                  </a:txBody>
                  <a:tcPr/>
                </a:tc>
              </a:tr>
              <a:tr h="391291">
                <a:tc>
                  <a:txBody>
                    <a:bodyPr/>
                    <a:lstStyle/>
                    <a:p>
                      <a:pPr algn="ctr"/>
                      <a:r>
                        <a:rPr lang="en-US" sz="1200" b="1" i="1" dirty="0" smtClean="0"/>
                        <a:t>18</a:t>
                      </a:r>
                      <a:endParaRPr lang="en-US" sz="1200" b="1" i="1" dirty="0"/>
                    </a:p>
                  </a:txBody>
                  <a:tcPr/>
                </a:tc>
                <a:tc>
                  <a:txBody>
                    <a:bodyPr/>
                    <a:lstStyle/>
                    <a:p>
                      <a:pPr algn="ctr"/>
                      <a:r>
                        <a:rPr lang="en-US" sz="1200" dirty="0" smtClean="0"/>
                        <a:t>16</a:t>
                      </a:r>
                      <a:endParaRPr lang="en-US" sz="1200" dirty="0"/>
                    </a:p>
                  </a:txBody>
                  <a:tcPr/>
                </a:tc>
                <a:tc>
                  <a:txBody>
                    <a:bodyPr/>
                    <a:lstStyle/>
                    <a:p>
                      <a:pPr algn="ctr"/>
                      <a:r>
                        <a:rPr lang="en-US" sz="1200" dirty="0" smtClean="0"/>
                        <a:t>  5</a:t>
                      </a:r>
                      <a:endParaRPr lang="en-US" sz="1200" dirty="0"/>
                    </a:p>
                  </a:txBody>
                  <a:tcPr/>
                </a:tc>
                <a:tc>
                  <a:txBody>
                    <a:bodyPr/>
                    <a:lstStyle/>
                    <a:p>
                      <a:pPr algn="ctr"/>
                      <a:r>
                        <a:rPr lang="en-US" sz="1200" dirty="0" smtClean="0"/>
                        <a:t>  5</a:t>
                      </a:r>
                      <a:endParaRPr lang="en-US" sz="1200" dirty="0"/>
                    </a:p>
                  </a:txBody>
                  <a:tcPr/>
                </a:tc>
              </a:tr>
            </a:tbl>
          </a:graphicData>
        </a:graphic>
      </p:graphicFrame>
      <p:sp>
        <p:nvSpPr>
          <p:cNvPr id="22" name="TextBox 21"/>
          <p:cNvSpPr txBox="1"/>
          <p:nvPr/>
        </p:nvSpPr>
        <p:spPr>
          <a:xfrm>
            <a:off x="7543801" y="1676400"/>
            <a:ext cx="1143000" cy="246221"/>
          </a:xfrm>
          <a:prstGeom prst="rect">
            <a:avLst/>
          </a:prstGeom>
          <a:noFill/>
        </p:spPr>
        <p:txBody>
          <a:bodyPr wrap="square" rtlCol="0">
            <a:spAutoFit/>
          </a:bodyPr>
          <a:lstStyle/>
          <a:p>
            <a:pPr algn="ctr"/>
            <a:r>
              <a:rPr lang="en-US" sz="1000" b="1" i="1" dirty="0" smtClean="0"/>
              <a:t>-1</a:t>
            </a:r>
            <a:r>
              <a:rPr lang="en-US" sz="1000" b="1" i="1" baseline="30000" dirty="0" smtClean="0"/>
              <a:t>st</a:t>
            </a:r>
            <a:r>
              <a:rPr lang="en-US" sz="1000" b="1" i="1" dirty="0" smtClean="0"/>
              <a:t> Choice-</a:t>
            </a:r>
            <a:endParaRPr lang="en-US" sz="1000" b="1" i="1" dirty="0"/>
          </a:p>
        </p:txBody>
      </p:sp>
      <p:cxnSp>
        <p:nvCxnSpPr>
          <p:cNvPr id="24" name="Straight Connector 23"/>
          <p:cNvCxnSpPr/>
          <p:nvPr/>
        </p:nvCxnSpPr>
        <p:spPr bwMode="auto">
          <a:xfrm rot="5400000">
            <a:off x="5487194" y="3885406"/>
            <a:ext cx="39624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E2414FC5-EBC3-EF4D-A41E-8CE4410B6BA6}" type="slidenum">
              <a:rPr lang="en-US">
                <a:latin typeface="Helvetica" pitchFamily="-1" charset="0"/>
                <a:ea typeface="ＭＳ Ｐゴシック" pitchFamily="-1" charset="-128"/>
                <a:cs typeface="ＭＳ Ｐゴシック" pitchFamily="-1" charset="-128"/>
              </a:rPr>
              <a:pPr/>
              <a:t>13</a:t>
            </a:fld>
            <a:endParaRPr lang="en-US">
              <a:latin typeface="Helvetica" pitchFamily="-1" charset="0"/>
              <a:ea typeface="ＭＳ Ｐゴシック" pitchFamily="-1" charset="-128"/>
              <a:cs typeface="ＭＳ Ｐゴシック" pitchFamily="-1" charset="-128"/>
            </a:endParaRPr>
          </a:p>
        </p:txBody>
      </p:sp>
      <p:sp>
        <p:nvSpPr>
          <p:cNvPr id="27651" name="Rectangle 2"/>
          <p:cNvSpPr>
            <a:spLocks noGrp="1" noChangeArrowheads="1"/>
          </p:cNvSpPr>
          <p:nvPr>
            <p:ph type="title"/>
          </p:nvPr>
        </p:nvSpPr>
        <p:spPr>
          <a:xfrm>
            <a:off x="685800" y="533400"/>
            <a:ext cx="8348663" cy="1090613"/>
          </a:xfrm>
        </p:spPr>
        <p:txBody>
          <a:bodyPr/>
          <a:lstStyle/>
          <a:p>
            <a:pPr eaLnBrk="1" hangingPunct="1"/>
            <a:r>
              <a:rPr lang="en-US" sz="1600" b="1" dirty="0" smtClean="0">
                <a:solidFill>
                  <a:schemeClr val="tx1"/>
                </a:solidFill>
                <a:ea typeface="ＭＳ Ｐゴシック" pitchFamily="-1" charset="-128"/>
                <a:cs typeface="ＭＳ Ｐゴシック" pitchFamily="-1" charset="-128"/>
              </a:rPr>
              <a:t>Opinion on School Issues and Policies</a:t>
            </a:r>
            <a:r>
              <a:rPr lang="en-US" sz="1600" dirty="0" smtClean="0">
                <a:solidFill>
                  <a:schemeClr val="tx1"/>
                </a:solidFill>
                <a:ea typeface="ＭＳ Ｐゴシック" pitchFamily="-1" charset="-128"/>
                <a:cs typeface="ＭＳ Ｐゴシック" pitchFamily="-1" charset="-128"/>
              </a:rPr>
              <a:t> – Reducing </a:t>
            </a:r>
            <a:r>
              <a:rPr lang="en-US" sz="1600" u="sng" dirty="0" smtClean="0">
                <a:solidFill>
                  <a:schemeClr val="tx1"/>
                </a:solidFill>
                <a:ea typeface="ＭＳ Ｐゴシック" pitchFamily="-1" charset="-128"/>
                <a:cs typeface="ＭＳ Ｐゴシック" pitchFamily="-1" charset="-128"/>
              </a:rPr>
              <a:t>standardized tests</a:t>
            </a:r>
            <a:r>
              <a:rPr lang="en-US" sz="1600" dirty="0" smtClean="0">
                <a:solidFill>
                  <a:schemeClr val="tx1"/>
                </a:solidFill>
                <a:ea typeface="ＭＳ Ｐゴシック" pitchFamily="-1" charset="-128"/>
                <a:cs typeface="ＭＳ Ｐゴシック" pitchFamily="-1" charset="-128"/>
              </a:rPr>
              <a:t> is supported by nearly 90% across the political spectrum.  Holding privately run </a:t>
            </a:r>
            <a:r>
              <a:rPr lang="en-US" sz="1600" u="sng" dirty="0" smtClean="0">
                <a:solidFill>
                  <a:schemeClr val="tx1"/>
                </a:solidFill>
                <a:ea typeface="ＭＳ Ｐゴシック" pitchFamily="-1" charset="-128"/>
                <a:cs typeface="ＭＳ Ｐゴシック" pitchFamily="-1" charset="-128"/>
              </a:rPr>
              <a:t>charter schools</a:t>
            </a:r>
            <a:r>
              <a:rPr lang="en-US" sz="1600" dirty="0" smtClean="0">
                <a:solidFill>
                  <a:schemeClr val="tx1"/>
                </a:solidFill>
                <a:ea typeface="ＭＳ Ｐゴシック" pitchFamily="-1" charset="-128"/>
                <a:cs typeface="ＭＳ Ｐゴシック" pitchFamily="-1" charset="-128"/>
              </a:rPr>
              <a:t> to same standards as public schools is supported by 85% and broadly across party lines with similar broad enthusiasm for capping </a:t>
            </a:r>
            <a:r>
              <a:rPr lang="en-US" sz="1600" u="sng" dirty="0" smtClean="0">
                <a:solidFill>
                  <a:schemeClr val="tx1"/>
                </a:solidFill>
                <a:ea typeface="ＭＳ Ｐゴシック" pitchFamily="-1" charset="-128"/>
                <a:cs typeface="ＭＳ Ｐゴシック" pitchFamily="-1" charset="-128"/>
              </a:rPr>
              <a:t>Superintendent’s pay</a:t>
            </a:r>
            <a:r>
              <a:rPr lang="en-US" sz="1600" dirty="0" smtClean="0">
                <a:solidFill>
                  <a:schemeClr val="tx1"/>
                </a:solidFill>
                <a:ea typeface="ＭＳ Ｐゴシック" pitchFamily="-1" charset="-128"/>
                <a:cs typeface="ＭＳ Ｐゴシック" pitchFamily="-1" charset="-128"/>
              </a:rPr>
              <a:t>.  A </a:t>
            </a:r>
            <a:r>
              <a:rPr lang="en-US" sz="1600" u="sng" dirty="0" smtClean="0">
                <a:solidFill>
                  <a:schemeClr val="tx1"/>
                </a:solidFill>
                <a:ea typeface="ＭＳ Ｐゴシック" pitchFamily="-1" charset="-128"/>
                <a:cs typeface="ＭＳ Ｐゴシック" pitchFamily="-1" charset="-128"/>
              </a:rPr>
              <a:t>teacher pay</a:t>
            </a:r>
            <a:r>
              <a:rPr lang="en-US" sz="1600" dirty="0" smtClean="0">
                <a:solidFill>
                  <a:schemeClr val="tx1"/>
                </a:solidFill>
                <a:ea typeface="ＭＳ Ｐゴシック" pitchFamily="-1" charset="-128"/>
                <a:cs typeface="ＭＳ Ｐゴシック" pitchFamily="-1" charset="-128"/>
              </a:rPr>
              <a:t> increase to bring Texas up to national average is supported by 80% with 74% of Republicans in support while over 70% across all party lines support a COLA for retired teachers.</a:t>
            </a:r>
            <a:endParaRPr lang="en-US" sz="1600" dirty="0" smtClean="0">
              <a:ea typeface="ＭＳ Ｐゴシック" pitchFamily="-1" charset="-128"/>
              <a:cs typeface="ＭＳ Ｐゴシック" pitchFamily="-1" charset="-128"/>
            </a:endParaRPr>
          </a:p>
        </p:txBody>
      </p:sp>
      <p:graphicFrame>
        <p:nvGraphicFramePr>
          <p:cNvPr id="9" name="Object 2"/>
          <p:cNvGraphicFramePr>
            <a:graphicFrameLocks noChangeAspect="1"/>
          </p:cNvGraphicFramePr>
          <p:nvPr/>
        </p:nvGraphicFramePr>
        <p:xfrm>
          <a:off x="4419600" y="2057400"/>
          <a:ext cx="1905000" cy="41910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Box 3"/>
          <p:cNvSpPr txBox="1">
            <a:spLocks noChangeArrowheads="1"/>
          </p:cNvSpPr>
          <p:nvPr/>
        </p:nvSpPr>
        <p:spPr bwMode="auto">
          <a:xfrm>
            <a:off x="762000" y="2438400"/>
            <a:ext cx="3657600" cy="457200"/>
          </a:xfrm>
          <a:prstGeom prst="rect">
            <a:avLst/>
          </a:prstGeom>
          <a:solidFill>
            <a:srgbClr val="D8D8D8"/>
          </a:solidFill>
          <a:ln w="9525">
            <a:noFill/>
            <a:miter lim="800000"/>
            <a:headEnd/>
            <a:tailEnd/>
          </a:ln>
        </p:spPr>
        <p:txBody>
          <a:bodyPr vert="horz" wrap="square" lIns="91440" tIns="91440" rIns="91440" bIns="91440" numCol="1" anchor="t" anchorCtr="0" compatLnSpc="1">
            <a:prstTxWarp prst="textNoShape">
              <a:avLst/>
            </a:prstTxWarp>
          </a:bodyPr>
          <a:lstStyle/>
          <a:p>
            <a:pPr lvl="0" eaLnBrk="0" hangingPunct="0"/>
            <a:r>
              <a:rPr lang="en-US" sz="900" b="1" dirty="0" smtClean="0">
                <a:latin typeface="Arial Narrow"/>
                <a:cs typeface="Arial Narrow"/>
              </a:rPr>
              <a:t>Reduce the number of standardized tests and the time spent on testing so teachers are free to teach and students are free to learn</a:t>
            </a:r>
            <a:r>
              <a:rPr kumimoji="0" lang="en-US" sz="900" b="1" i="0" u="none" strike="noStrike" cap="none" normalizeH="0" dirty="0" smtClean="0">
                <a:ln>
                  <a:noFill/>
                </a:ln>
                <a:solidFill>
                  <a:schemeClr val="tx1"/>
                </a:solidFill>
                <a:effectLst/>
                <a:latin typeface="Arial Narrow"/>
                <a:ea typeface="Times New Roman" charset="0"/>
                <a:cs typeface="Arial Narrow"/>
              </a:rPr>
              <a:t>.</a:t>
            </a:r>
            <a:endParaRPr kumimoji="0" lang="en-US" sz="900" b="1" i="0" u="none" strike="noStrike" cap="none" normalizeH="0" baseline="0" dirty="0">
              <a:ln>
                <a:noFill/>
              </a:ln>
              <a:solidFill>
                <a:schemeClr val="tx1"/>
              </a:solidFill>
              <a:effectLst/>
              <a:latin typeface="Arial Narrow"/>
              <a:ea typeface="Times New Roman" charset="0"/>
              <a:cs typeface="Arial Narrow"/>
            </a:endParaRPr>
          </a:p>
        </p:txBody>
      </p:sp>
      <p:sp>
        <p:nvSpPr>
          <p:cNvPr id="11" name="Text Box 4"/>
          <p:cNvSpPr txBox="1">
            <a:spLocks noChangeArrowheads="1"/>
          </p:cNvSpPr>
          <p:nvPr/>
        </p:nvSpPr>
        <p:spPr bwMode="auto">
          <a:xfrm>
            <a:off x="762000" y="2971800"/>
            <a:ext cx="3733800" cy="914400"/>
          </a:xfrm>
          <a:prstGeom prst="rect">
            <a:avLst/>
          </a:prstGeom>
          <a:noFill/>
          <a:ln w="9525">
            <a:noFill/>
            <a:miter lim="800000"/>
            <a:headEnd/>
            <a:tailEnd/>
          </a:ln>
        </p:spPr>
        <p:txBody>
          <a:bodyPr vert="horz" wrap="square" lIns="91440" tIns="91440" rIns="91440" bIns="91440" numCol="1" anchor="t" anchorCtr="0" compatLnSpc="1">
            <a:prstTxWarp prst="textNoShape">
              <a:avLst/>
            </a:prstTxWarp>
          </a:bodyPr>
          <a:lstStyle/>
          <a:p>
            <a:pPr eaLnBrk="0" hangingPunct="0"/>
            <a:r>
              <a:rPr lang="en-US" sz="900" b="1" dirty="0" smtClean="0">
                <a:latin typeface="Arial Narrow"/>
                <a:cs typeface="Arial Narrow"/>
              </a:rPr>
              <a:t>Reduce school overhead costs and rein in excessive administrative salaries by capping the maximum pay for school superintendents to no more than 4 times the average teacher’s salary</a:t>
            </a:r>
            <a:r>
              <a:rPr lang="en-US" sz="900" b="1" dirty="0" smtClean="0">
                <a:latin typeface="Arial Narrow"/>
                <a:ea typeface="Times New Roman" charset="0"/>
                <a:cs typeface="Arial Narrow"/>
              </a:rPr>
              <a:t>.</a:t>
            </a:r>
          </a:p>
        </p:txBody>
      </p:sp>
      <p:cxnSp>
        <p:nvCxnSpPr>
          <p:cNvPr id="13" name="Straight Connector 12"/>
          <p:cNvCxnSpPr/>
          <p:nvPr/>
        </p:nvCxnSpPr>
        <p:spPr bwMode="auto">
          <a:xfrm rot="5400000">
            <a:off x="4267994" y="3885406"/>
            <a:ext cx="39624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 name="Text Box 3"/>
          <p:cNvSpPr txBox="1">
            <a:spLocks noChangeArrowheads="1"/>
          </p:cNvSpPr>
          <p:nvPr/>
        </p:nvSpPr>
        <p:spPr bwMode="auto">
          <a:xfrm>
            <a:off x="762000" y="3657600"/>
            <a:ext cx="3657600" cy="457200"/>
          </a:xfrm>
          <a:prstGeom prst="rect">
            <a:avLst/>
          </a:prstGeom>
          <a:solidFill>
            <a:srgbClr val="D8D8D8"/>
          </a:solidFill>
          <a:ln w="9525">
            <a:noFill/>
            <a:miter lim="800000"/>
            <a:headEnd/>
            <a:tailEnd/>
          </a:ln>
        </p:spPr>
        <p:txBody>
          <a:bodyPr vert="horz" wrap="square" lIns="91440" tIns="91440" rIns="91440" bIns="91440" numCol="1" anchor="t" anchorCtr="0" compatLnSpc="1">
            <a:prstTxWarp prst="textNoShape">
              <a:avLst/>
            </a:prstTxWarp>
          </a:bodyPr>
          <a:lstStyle/>
          <a:p>
            <a:pPr lvl="0" eaLnBrk="0" hangingPunct="0"/>
            <a:r>
              <a:rPr lang="en-US" sz="900" b="1" dirty="0" smtClean="0">
                <a:latin typeface="Arial Narrow"/>
                <a:cs typeface="Arial Narrow"/>
              </a:rPr>
              <a:t>Require that privately run charter schools are held accountable to the same performance standards that public schools have to meet</a:t>
            </a:r>
            <a:r>
              <a:rPr lang="en-US" sz="900" b="1" dirty="0" smtClean="0">
                <a:latin typeface="Arial Narrow"/>
                <a:ea typeface="Times New Roman" charset="0"/>
                <a:cs typeface="Arial Narrow"/>
              </a:rPr>
              <a:t>.</a:t>
            </a:r>
            <a:endParaRPr lang="en-US" sz="900" b="1" dirty="0">
              <a:latin typeface="Arial Narrow"/>
              <a:ea typeface="Times New Roman" charset="0"/>
              <a:cs typeface="Arial Narrow"/>
            </a:endParaRPr>
          </a:p>
        </p:txBody>
      </p:sp>
      <p:sp>
        <p:nvSpPr>
          <p:cNvPr id="15" name="Text Box 4"/>
          <p:cNvSpPr txBox="1">
            <a:spLocks noChangeArrowheads="1"/>
          </p:cNvSpPr>
          <p:nvPr/>
        </p:nvSpPr>
        <p:spPr bwMode="auto">
          <a:xfrm>
            <a:off x="762000" y="4267200"/>
            <a:ext cx="3657600" cy="533400"/>
          </a:xfrm>
          <a:prstGeom prst="rect">
            <a:avLst/>
          </a:prstGeom>
          <a:noFill/>
          <a:ln w="9525">
            <a:noFill/>
            <a:miter lim="800000"/>
            <a:headEnd/>
            <a:tailEnd/>
          </a:ln>
        </p:spPr>
        <p:txBody>
          <a:bodyPr vert="horz" wrap="square" lIns="91440" tIns="91440" rIns="91440" bIns="91440" numCol="1" anchor="t" anchorCtr="0" compatLnSpc="1">
            <a:prstTxWarp prst="textNoShape">
              <a:avLst/>
            </a:prstTxWarp>
          </a:bodyPr>
          <a:lstStyle/>
          <a:p>
            <a:pPr lvl="0" eaLnBrk="0" hangingPunct="0"/>
            <a:r>
              <a:rPr lang="en-US" sz="900" b="1" dirty="0" smtClean="0">
                <a:latin typeface="Arial Narrow"/>
                <a:cs typeface="Arial Narrow"/>
              </a:rPr>
              <a:t>Raise teacher pay by 7 thousand dollars per year to equal to the national average</a:t>
            </a:r>
            <a:r>
              <a:rPr lang="en-US" sz="900" b="1" dirty="0" smtClean="0">
                <a:latin typeface="Arial Narrow"/>
                <a:ea typeface="Times New Roman" charset="0"/>
                <a:cs typeface="Arial Narrow"/>
              </a:rPr>
              <a:t>.</a:t>
            </a:r>
            <a:endParaRPr kumimoji="0" lang="en-US" sz="900" b="1" i="0" u="none" strike="noStrike" cap="none" normalizeH="0" baseline="0" dirty="0">
              <a:ln>
                <a:noFill/>
              </a:ln>
              <a:solidFill>
                <a:schemeClr val="tx1"/>
              </a:solidFill>
              <a:effectLst/>
              <a:latin typeface="Arial Narrow"/>
              <a:ea typeface="Times New Roman" charset="0"/>
              <a:cs typeface="Arial Narrow"/>
            </a:endParaRPr>
          </a:p>
        </p:txBody>
      </p:sp>
      <p:sp>
        <p:nvSpPr>
          <p:cNvPr id="16" name="Text Box 3"/>
          <p:cNvSpPr txBox="1">
            <a:spLocks noChangeArrowheads="1"/>
          </p:cNvSpPr>
          <p:nvPr/>
        </p:nvSpPr>
        <p:spPr bwMode="auto">
          <a:xfrm>
            <a:off x="762000" y="4800600"/>
            <a:ext cx="3657600" cy="457200"/>
          </a:xfrm>
          <a:prstGeom prst="rect">
            <a:avLst/>
          </a:prstGeom>
          <a:solidFill>
            <a:srgbClr val="D8D8D8"/>
          </a:solidFill>
          <a:ln w="9525">
            <a:noFill/>
            <a:miter lim="800000"/>
            <a:headEnd/>
            <a:tailEnd/>
          </a:ln>
        </p:spPr>
        <p:txBody>
          <a:bodyPr vert="horz" wrap="square" lIns="91440" tIns="91440" rIns="91440" bIns="91440" numCol="1" anchor="t" anchorCtr="0" compatLnSpc="1">
            <a:prstTxWarp prst="textNoShape">
              <a:avLst/>
            </a:prstTxWarp>
          </a:bodyPr>
          <a:lstStyle/>
          <a:p>
            <a:pPr lvl="0" eaLnBrk="0" hangingPunct="0"/>
            <a:r>
              <a:rPr lang="en-US" sz="900" b="1" dirty="0" smtClean="0">
                <a:latin typeface="Arial Narrow"/>
                <a:cs typeface="Arial Narrow"/>
              </a:rPr>
              <a:t>Provide retired teachers with the first cost of living increase in their pensions in 12 years</a:t>
            </a:r>
            <a:r>
              <a:rPr kumimoji="0" lang="en-US" sz="900" b="1" i="0" u="none" strike="noStrike" cap="none" normalizeH="0" baseline="0" dirty="0" smtClean="0">
                <a:ln>
                  <a:noFill/>
                </a:ln>
                <a:solidFill>
                  <a:schemeClr val="tx1"/>
                </a:solidFill>
                <a:effectLst/>
                <a:latin typeface="Arial Narrow"/>
                <a:ea typeface="Times New Roman" charset="0"/>
                <a:cs typeface="Arial Narrow"/>
              </a:rPr>
              <a:t>.</a:t>
            </a:r>
            <a:endParaRPr kumimoji="0" lang="en-US" sz="900" b="1" i="0" u="none" strike="noStrike" cap="none" normalizeH="0" baseline="0" dirty="0">
              <a:ln>
                <a:noFill/>
              </a:ln>
              <a:solidFill>
                <a:schemeClr val="tx1"/>
              </a:solidFill>
              <a:effectLst/>
              <a:latin typeface="Arial Narrow"/>
              <a:ea typeface="Times New Roman" charset="0"/>
              <a:cs typeface="Arial Narrow"/>
            </a:endParaRPr>
          </a:p>
        </p:txBody>
      </p:sp>
      <p:sp>
        <p:nvSpPr>
          <p:cNvPr id="17" name="Text Box 4"/>
          <p:cNvSpPr txBox="1">
            <a:spLocks noChangeArrowheads="1"/>
          </p:cNvSpPr>
          <p:nvPr/>
        </p:nvSpPr>
        <p:spPr bwMode="auto">
          <a:xfrm>
            <a:off x="762000" y="5334000"/>
            <a:ext cx="3657600" cy="533400"/>
          </a:xfrm>
          <a:prstGeom prst="rect">
            <a:avLst/>
          </a:prstGeom>
          <a:noFill/>
          <a:ln w="9525">
            <a:noFill/>
            <a:miter lim="800000"/>
            <a:headEnd/>
            <a:tailEnd/>
          </a:ln>
        </p:spPr>
        <p:txBody>
          <a:bodyPr vert="horz" wrap="square" lIns="91440" tIns="91440" rIns="91440" bIns="91440" numCol="1" anchor="t" anchorCtr="0" compatLnSpc="1">
            <a:prstTxWarp prst="textNoShape">
              <a:avLst/>
            </a:prstTxWarp>
          </a:bodyPr>
          <a:lstStyle/>
          <a:p>
            <a:pPr lvl="0" eaLnBrk="0" hangingPunct="0"/>
            <a:r>
              <a:rPr lang="en-US" sz="900" b="1" dirty="0" smtClean="0">
                <a:latin typeface="Arial Narrow"/>
                <a:cs typeface="Arial Narrow"/>
              </a:rPr>
              <a:t>Stop School Districts from using standardized test scores to determine teacher performance and award bonuses to educators</a:t>
            </a:r>
            <a:r>
              <a:rPr kumimoji="0" lang="en-US" sz="900" b="1" i="0" u="none" strike="noStrike" cap="none" normalizeH="0" baseline="0" dirty="0" smtClean="0">
                <a:ln>
                  <a:noFill/>
                </a:ln>
                <a:solidFill>
                  <a:schemeClr val="tx1"/>
                </a:solidFill>
                <a:effectLst/>
                <a:latin typeface="Arial Narrow"/>
                <a:ea typeface="Times New Roman" charset="0"/>
                <a:cs typeface="Arial Narrow"/>
              </a:rPr>
              <a:t>.</a:t>
            </a:r>
            <a:endParaRPr kumimoji="0" lang="en-US" sz="900" b="1" i="0" u="none" strike="noStrike" cap="none" normalizeH="0" baseline="0" dirty="0">
              <a:ln>
                <a:noFill/>
              </a:ln>
              <a:solidFill>
                <a:schemeClr val="tx1"/>
              </a:solidFill>
              <a:effectLst/>
              <a:latin typeface="Arial Narrow"/>
              <a:ea typeface="Times New Roman" charset="0"/>
              <a:cs typeface="Arial Narrow"/>
            </a:endParaRPr>
          </a:p>
        </p:txBody>
      </p:sp>
      <p:graphicFrame>
        <p:nvGraphicFramePr>
          <p:cNvPr id="18" name="Table 17"/>
          <p:cNvGraphicFramePr>
            <a:graphicFrameLocks noGrp="1"/>
          </p:cNvGraphicFramePr>
          <p:nvPr/>
        </p:nvGraphicFramePr>
        <p:xfrm>
          <a:off x="6172200" y="1828800"/>
          <a:ext cx="2743201" cy="3972691"/>
        </p:xfrm>
        <a:graphic>
          <a:graphicData uri="http://schemas.openxmlformats.org/drawingml/2006/table">
            <a:tbl>
              <a:tblPr firstRow="1" bandRow="1">
                <a:tableStyleId>{2D5ABB26-0587-4C30-8999-92F81FD0307C}</a:tableStyleId>
              </a:tblPr>
              <a:tblGrid>
                <a:gridCol w="800101"/>
                <a:gridCol w="685800"/>
                <a:gridCol w="685800"/>
                <a:gridCol w="571500"/>
              </a:tblGrid>
              <a:tr h="418091">
                <a:tc>
                  <a:txBody>
                    <a:bodyPr/>
                    <a:lstStyle/>
                    <a:p>
                      <a:pPr algn="ctr"/>
                      <a:r>
                        <a:rPr lang="en-US" sz="1000" b="1" u="none" dirty="0" smtClean="0">
                          <a:latin typeface="Arial Narrow"/>
                          <a:cs typeface="Arial Narrow"/>
                        </a:rPr>
                        <a:t>Total </a:t>
                      </a:r>
                      <a:br>
                        <a:rPr lang="en-US" sz="1000" b="1" u="none" dirty="0" smtClean="0">
                          <a:latin typeface="Arial Narrow"/>
                          <a:cs typeface="Arial Narrow"/>
                        </a:rPr>
                      </a:br>
                      <a:r>
                        <a:rPr lang="en-US" sz="1000" b="1" u="sng" dirty="0" err="1" smtClean="0">
                          <a:latin typeface="Arial Narrow"/>
                          <a:cs typeface="Arial Narrow"/>
                        </a:rPr>
                        <a:t>Fav-Unfav</a:t>
                      </a:r>
                      <a:endParaRPr lang="en-US" sz="1000" b="1" u="sng" dirty="0">
                        <a:latin typeface="Arial Narrow"/>
                        <a:cs typeface="Arial Narrow"/>
                      </a:endParaRPr>
                    </a:p>
                  </a:txBody>
                  <a:tcPr/>
                </a:tc>
                <a:tc>
                  <a:txBody>
                    <a:bodyPr/>
                    <a:lstStyle/>
                    <a:p>
                      <a:pPr algn="ctr"/>
                      <a:r>
                        <a:rPr lang="en-US" sz="1000" b="1" dirty="0" smtClean="0">
                          <a:latin typeface="Arial Narrow"/>
                          <a:cs typeface="Arial Narrow"/>
                        </a:rPr>
                        <a:t/>
                      </a:r>
                      <a:br>
                        <a:rPr lang="en-US" sz="1000" b="1" dirty="0" smtClean="0">
                          <a:latin typeface="Arial Narrow"/>
                          <a:cs typeface="Arial Narrow"/>
                        </a:rPr>
                      </a:br>
                      <a:r>
                        <a:rPr lang="en-US" sz="1000" b="1" u="sng" dirty="0" smtClean="0">
                          <a:latin typeface="Arial Narrow"/>
                          <a:cs typeface="Arial Narrow"/>
                        </a:rPr>
                        <a:t>Dem</a:t>
                      </a:r>
                      <a:endParaRPr lang="en-US" sz="1000" b="1" u="sng" dirty="0">
                        <a:latin typeface="Arial Narrow"/>
                        <a:cs typeface="Arial Narrow"/>
                      </a:endParaRPr>
                    </a:p>
                  </a:txBody>
                  <a:tcPr/>
                </a:tc>
                <a:tc>
                  <a:txBody>
                    <a:bodyPr/>
                    <a:lstStyle/>
                    <a:p>
                      <a:pPr algn="ctr"/>
                      <a:r>
                        <a:rPr lang="en-US" sz="1000" b="1" dirty="0" smtClean="0">
                          <a:latin typeface="Arial Narrow"/>
                          <a:cs typeface="Arial Narrow"/>
                        </a:rPr>
                        <a:t/>
                      </a:r>
                      <a:br>
                        <a:rPr lang="en-US" sz="1000" b="1" dirty="0" smtClean="0">
                          <a:latin typeface="Arial Narrow"/>
                          <a:cs typeface="Arial Narrow"/>
                        </a:rPr>
                      </a:br>
                      <a:r>
                        <a:rPr lang="en-US" sz="1000" b="1" u="sng" dirty="0" smtClean="0">
                          <a:latin typeface="Arial Narrow"/>
                          <a:cs typeface="Arial Narrow"/>
                        </a:rPr>
                        <a:t>GOP</a:t>
                      </a:r>
                      <a:endParaRPr lang="en-US" sz="1000" b="1" u="sng" dirty="0">
                        <a:latin typeface="Arial Narrow"/>
                        <a:cs typeface="Arial Narrow"/>
                      </a:endParaRPr>
                    </a:p>
                  </a:txBody>
                  <a:tcPr/>
                </a:tc>
                <a:tc>
                  <a:txBody>
                    <a:bodyPr/>
                    <a:lstStyle/>
                    <a:p>
                      <a:pPr algn="ctr"/>
                      <a:r>
                        <a:rPr lang="en-US" sz="1000" b="1" dirty="0" smtClean="0">
                          <a:latin typeface="Arial Narrow"/>
                          <a:cs typeface="Arial Narrow"/>
                        </a:rPr>
                        <a:t/>
                      </a:r>
                      <a:br>
                        <a:rPr lang="en-US" sz="1000" b="1" dirty="0" smtClean="0">
                          <a:latin typeface="Arial Narrow"/>
                          <a:cs typeface="Arial Narrow"/>
                        </a:rPr>
                      </a:br>
                      <a:r>
                        <a:rPr lang="en-US" sz="1000" b="1" u="sng" dirty="0" err="1" smtClean="0">
                          <a:latin typeface="Arial Narrow"/>
                          <a:cs typeface="Arial Narrow"/>
                        </a:rPr>
                        <a:t>Ind</a:t>
                      </a:r>
                      <a:endParaRPr lang="en-US" sz="1000" b="1" u="sng" dirty="0">
                        <a:latin typeface="Arial Narrow"/>
                        <a:cs typeface="Arial Narrow"/>
                      </a:endParaRPr>
                    </a:p>
                  </a:txBody>
                  <a:tcPr/>
                </a:tc>
              </a:tr>
              <a:tr h="343909">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r>
              <a:tr h="533400">
                <a:tc>
                  <a:txBody>
                    <a:bodyPr/>
                    <a:lstStyle/>
                    <a:p>
                      <a:pPr algn="ctr"/>
                      <a:r>
                        <a:rPr lang="en-US" sz="1200" b="1" i="1" dirty="0" smtClean="0"/>
                        <a:t>87-12</a:t>
                      </a:r>
                      <a:endParaRPr lang="en-US" sz="1200" b="1" i="1" dirty="0"/>
                    </a:p>
                  </a:txBody>
                  <a:tcPr/>
                </a:tc>
                <a:tc>
                  <a:txBody>
                    <a:bodyPr/>
                    <a:lstStyle/>
                    <a:p>
                      <a:pPr algn="ctr"/>
                      <a:r>
                        <a:rPr lang="en-US" sz="1200" dirty="0" smtClean="0"/>
                        <a:t>87-12</a:t>
                      </a:r>
                      <a:endParaRPr lang="en-US" sz="1200" dirty="0"/>
                    </a:p>
                  </a:txBody>
                  <a:tcPr/>
                </a:tc>
                <a:tc>
                  <a:txBody>
                    <a:bodyPr/>
                    <a:lstStyle/>
                    <a:p>
                      <a:pPr algn="ctr"/>
                      <a:r>
                        <a:rPr lang="en-US" sz="1200" dirty="0" smtClean="0"/>
                        <a:t>90-9</a:t>
                      </a:r>
                      <a:endParaRPr lang="en-US" sz="1200" dirty="0"/>
                    </a:p>
                  </a:txBody>
                  <a:tcPr/>
                </a:tc>
                <a:tc>
                  <a:txBody>
                    <a:bodyPr/>
                    <a:lstStyle/>
                    <a:p>
                      <a:pPr algn="ctr"/>
                      <a:r>
                        <a:rPr lang="en-US" sz="1200" dirty="0" smtClean="0"/>
                        <a:t>85-15</a:t>
                      </a:r>
                      <a:endParaRPr lang="en-US" sz="1200" dirty="0"/>
                    </a:p>
                  </a:txBody>
                  <a:tcPr/>
                </a:tc>
              </a:tr>
              <a:tr h="609600">
                <a:tc>
                  <a:txBody>
                    <a:bodyPr/>
                    <a:lstStyle/>
                    <a:p>
                      <a:pPr algn="ctr"/>
                      <a:r>
                        <a:rPr lang="en-US" sz="1200" b="1" i="1" dirty="0" smtClean="0"/>
                        <a:t>85-13</a:t>
                      </a:r>
                      <a:endParaRPr lang="en-US" sz="1200" b="1" i="1" dirty="0"/>
                    </a:p>
                  </a:txBody>
                  <a:tcPr/>
                </a:tc>
                <a:tc>
                  <a:txBody>
                    <a:bodyPr/>
                    <a:lstStyle/>
                    <a:p>
                      <a:pPr algn="ctr"/>
                      <a:r>
                        <a:rPr lang="en-US" sz="1200" dirty="0" smtClean="0"/>
                        <a:t>78-17</a:t>
                      </a:r>
                      <a:endParaRPr lang="en-US" sz="1200" dirty="0"/>
                    </a:p>
                  </a:txBody>
                  <a:tcPr/>
                </a:tc>
                <a:tc>
                  <a:txBody>
                    <a:bodyPr/>
                    <a:lstStyle/>
                    <a:p>
                      <a:pPr algn="ctr"/>
                      <a:r>
                        <a:rPr lang="en-US" sz="1200" dirty="0" smtClean="0"/>
                        <a:t>88-11</a:t>
                      </a:r>
                      <a:endParaRPr lang="en-US" sz="1200" dirty="0"/>
                    </a:p>
                  </a:txBody>
                  <a:tcPr/>
                </a:tc>
                <a:tc>
                  <a:txBody>
                    <a:bodyPr/>
                    <a:lstStyle/>
                    <a:p>
                      <a:pPr algn="ctr"/>
                      <a:r>
                        <a:rPr lang="en-US" sz="1200" dirty="0" smtClean="0"/>
                        <a:t>88-11</a:t>
                      </a:r>
                      <a:endParaRPr lang="en-US" sz="1200" dirty="0"/>
                    </a:p>
                  </a:txBody>
                  <a:tcPr/>
                </a:tc>
              </a:tr>
              <a:tr h="533400">
                <a:tc>
                  <a:txBody>
                    <a:bodyPr/>
                    <a:lstStyle/>
                    <a:p>
                      <a:pPr algn="ctr"/>
                      <a:r>
                        <a:rPr lang="en-US" sz="1200" b="1" i="1" dirty="0" smtClean="0"/>
                        <a:t>83-15</a:t>
                      </a:r>
                      <a:endParaRPr lang="en-US" sz="1200" b="1" i="1" dirty="0"/>
                    </a:p>
                  </a:txBody>
                  <a:tcPr/>
                </a:tc>
                <a:tc>
                  <a:txBody>
                    <a:bodyPr/>
                    <a:lstStyle/>
                    <a:p>
                      <a:pPr algn="ctr"/>
                      <a:r>
                        <a:rPr lang="en-US" sz="1200" dirty="0" smtClean="0"/>
                        <a:t>84-14</a:t>
                      </a:r>
                      <a:endParaRPr lang="en-US" sz="1200" dirty="0"/>
                    </a:p>
                  </a:txBody>
                  <a:tcPr/>
                </a:tc>
                <a:tc>
                  <a:txBody>
                    <a:bodyPr/>
                    <a:lstStyle/>
                    <a:p>
                      <a:pPr algn="ctr"/>
                      <a:r>
                        <a:rPr lang="en-US" sz="1200" dirty="0" smtClean="0"/>
                        <a:t>83-14</a:t>
                      </a:r>
                      <a:endParaRPr lang="en-US" sz="1200" dirty="0"/>
                    </a:p>
                  </a:txBody>
                  <a:tcPr/>
                </a:tc>
                <a:tc>
                  <a:txBody>
                    <a:bodyPr/>
                    <a:lstStyle/>
                    <a:p>
                      <a:pPr algn="ctr"/>
                      <a:r>
                        <a:rPr lang="en-US" sz="1200" dirty="0" smtClean="0"/>
                        <a:t>83-16</a:t>
                      </a:r>
                      <a:endParaRPr lang="en-US" sz="1200" dirty="0"/>
                    </a:p>
                  </a:txBody>
                  <a:tcPr/>
                </a:tc>
              </a:tr>
              <a:tr h="609600">
                <a:tc>
                  <a:txBody>
                    <a:bodyPr/>
                    <a:lstStyle/>
                    <a:p>
                      <a:pPr algn="ctr"/>
                      <a:r>
                        <a:rPr lang="en-US" sz="1200" b="1" i="1" dirty="0" smtClean="0"/>
                        <a:t>80-18</a:t>
                      </a:r>
                      <a:endParaRPr lang="en-US" sz="1200" b="1" i="1" dirty="0"/>
                    </a:p>
                  </a:txBody>
                  <a:tcPr/>
                </a:tc>
                <a:tc>
                  <a:txBody>
                    <a:bodyPr/>
                    <a:lstStyle/>
                    <a:p>
                      <a:pPr algn="ctr"/>
                      <a:r>
                        <a:rPr lang="en-US" sz="1200" dirty="0" smtClean="0"/>
                        <a:t>90-8</a:t>
                      </a:r>
                      <a:endParaRPr lang="en-US" sz="1200" dirty="0"/>
                    </a:p>
                  </a:txBody>
                  <a:tcPr/>
                </a:tc>
                <a:tc>
                  <a:txBody>
                    <a:bodyPr/>
                    <a:lstStyle/>
                    <a:p>
                      <a:pPr algn="ctr"/>
                      <a:r>
                        <a:rPr lang="en-US" sz="1200" dirty="0" smtClean="0"/>
                        <a:t>74-23</a:t>
                      </a:r>
                      <a:endParaRPr lang="en-US" sz="1200" dirty="0"/>
                    </a:p>
                  </a:txBody>
                  <a:tcPr/>
                </a:tc>
                <a:tc>
                  <a:txBody>
                    <a:bodyPr/>
                    <a:lstStyle/>
                    <a:p>
                      <a:pPr algn="ctr"/>
                      <a:r>
                        <a:rPr lang="en-US" sz="1200" dirty="0" smtClean="0"/>
                        <a:t>78-21</a:t>
                      </a:r>
                      <a:endParaRPr lang="en-US" sz="1200" dirty="0"/>
                    </a:p>
                  </a:txBody>
                  <a:tcPr/>
                </a:tc>
              </a:tr>
              <a:tr h="533400">
                <a:tc>
                  <a:txBody>
                    <a:bodyPr/>
                    <a:lstStyle/>
                    <a:p>
                      <a:pPr algn="ctr"/>
                      <a:r>
                        <a:rPr lang="en-US" sz="1200" b="1" i="1" dirty="0" smtClean="0"/>
                        <a:t>81-16</a:t>
                      </a:r>
                      <a:endParaRPr lang="en-US" sz="1200" b="1" i="1" dirty="0"/>
                    </a:p>
                  </a:txBody>
                  <a:tcPr/>
                </a:tc>
                <a:tc>
                  <a:txBody>
                    <a:bodyPr/>
                    <a:lstStyle/>
                    <a:p>
                      <a:pPr algn="ctr"/>
                      <a:r>
                        <a:rPr lang="en-US" sz="1200" dirty="0" smtClean="0"/>
                        <a:t>89-10</a:t>
                      </a:r>
                      <a:endParaRPr lang="en-US" sz="1200" dirty="0"/>
                    </a:p>
                  </a:txBody>
                  <a:tcPr/>
                </a:tc>
                <a:tc>
                  <a:txBody>
                    <a:bodyPr/>
                    <a:lstStyle/>
                    <a:p>
                      <a:pPr algn="ctr"/>
                      <a:r>
                        <a:rPr lang="en-US" sz="1200" dirty="0" smtClean="0"/>
                        <a:t>78-19</a:t>
                      </a:r>
                      <a:endParaRPr lang="en-US" sz="1200" dirty="0"/>
                    </a:p>
                  </a:txBody>
                  <a:tcPr/>
                </a:tc>
                <a:tc>
                  <a:txBody>
                    <a:bodyPr/>
                    <a:lstStyle/>
                    <a:p>
                      <a:pPr algn="ctr"/>
                      <a:r>
                        <a:rPr lang="en-US" sz="1200" dirty="0" smtClean="0"/>
                        <a:t>78-19</a:t>
                      </a:r>
                      <a:endParaRPr lang="en-US" sz="1200" dirty="0"/>
                    </a:p>
                  </a:txBody>
                  <a:tcPr/>
                </a:tc>
              </a:tr>
              <a:tr h="391291">
                <a:tc>
                  <a:txBody>
                    <a:bodyPr/>
                    <a:lstStyle/>
                    <a:p>
                      <a:pPr algn="ctr"/>
                      <a:r>
                        <a:rPr lang="en-US" sz="1200" b="1" i="1" dirty="0" smtClean="0"/>
                        <a:t>74-24</a:t>
                      </a:r>
                      <a:endParaRPr lang="en-US" sz="1200" b="1" i="1" dirty="0"/>
                    </a:p>
                  </a:txBody>
                  <a:tcPr/>
                </a:tc>
                <a:tc>
                  <a:txBody>
                    <a:bodyPr/>
                    <a:lstStyle/>
                    <a:p>
                      <a:pPr algn="ctr"/>
                      <a:r>
                        <a:rPr lang="en-US" sz="1200" dirty="0" smtClean="0"/>
                        <a:t>77-21</a:t>
                      </a:r>
                      <a:endParaRPr lang="en-US" sz="1200" dirty="0"/>
                    </a:p>
                  </a:txBody>
                  <a:tcPr/>
                </a:tc>
                <a:tc>
                  <a:txBody>
                    <a:bodyPr/>
                    <a:lstStyle/>
                    <a:p>
                      <a:pPr algn="ctr"/>
                      <a:r>
                        <a:rPr lang="en-US" sz="1200" dirty="0" smtClean="0"/>
                        <a:t>72-25</a:t>
                      </a:r>
                      <a:endParaRPr lang="en-US" sz="1200" dirty="0"/>
                    </a:p>
                  </a:txBody>
                  <a:tcPr/>
                </a:tc>
                <a:tc>
                  <a:txBody>
                    <a:bodyPr/>
                    <a:lstStyle/>
                    <a:p>
                      <a:pPr algn="ctr"/>
                      <a:r>
                        <a:rPr lang="en-US" sz="1200" dirty="0" smtClean="0"/>
                        <a:t>70-28</a:t>
                      </a:r>
                      <a:endParaRPr lang="en-US" sz="1200" dirty="0"/>
                    </a:p>
                  </a:txBody>
                  <a:tcPr/>
                </a:tc>
              </a:tr>
            </a:tbl>
          </a:graphicData>
        </a:graphic>
      </p:graphicFrame>
      <p:sp>
        <p:nvSpPr>
          <p:cNvPr id="19" name="TextBox 18"/>
          <p:cNvSpPr txBox="1"/>
          <p:nvPr/>
        </p:nvSpPr>
        <p:spPr>
          <a:xfrm>
            <a:off x="7010400" y="1752600"/>
            <a:ext cx="1905000" cy="246221"/>
          </a:xfrm>
          <a:prstGeom prst="rect">
            <a:avLst/>
          </a:prstGeom>
          <a:noFill/>
        </p:spPr>
        <p:txBody>
          <a:bodyPr wrap="square" rtlCol="0">
            <a:spAutoFit/>
          </a:bodyPr>
          <a:lstStyle/>
          <a:p>
            <a:pPr algn="ctr"/>
            <a:r>
              <a:rPr lang="en-US" sz="1000" b="1" i="1" dirty="0" smtClean="0"/>
              <a:t>-Party-</a:t>
            </a:r>
            <a:endParaRPr lang="en-US" sz="1000" b="1" i="1" dirty="0"/>
          </a:p>
        </p:txBody>
      </p:sp>
      <p:cxnSp>
        <p:nvCxnSpPr>
          <p:cNvPr id="20" name="Straight Connector 19"/>
          <p:cNvCxnSpPr/>
          <p:nvPr/>
        </p:nvCxnSpPr>
        <p:spPr bwMode="auto">
          <a:xfrm rot="5400000">
            <a:off x="5029994" y="3885406"/>
            <a:ext cx="39624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E2414FC5-EBC3-EF4D-A41E-8CE4410B6BA6}" type="slidenum">
              <a:rPr lang="en-US">
                <a:latin typeface="Helvetica" pitchFamily="-1" charset="0"/>
                <a:ea typeface="ＭＳ Ｐゴシック" pitchFamily="-1" charset="-128"/>
                <a:cs typeface="ＭＳ Ｐゴシック" pitchFamily="-1" charset="-128"/>
              </a:rPr>
              <a:pPr/>
              <a:t>14</a:t>
            </a:fld>
            <a:endParaRPr lang="en-US">
              <a:latin typeface="Helvetica" pitchFamily="-1" charset="0"/>
              <a:ea typeface="ＭＳ Ｐゴシック" pitchFamily="-1" charset="-128"/>
              <a:cs typeface="ＭＳ Ｐゴシック" pitchFamily="-1" charset="-128"/>
            </a:endParaRPr>
          </a:p>
        </p:txBody>
      </p:sp>
      <p:sp>
        <p:nvSpPr>
          <p:cNvPr id="27651" name="Rectangle 2"/>
          <p:cNvSpPr>
            <a:spLocks noGrp="1" noChangeArrowheads="1"/>
          </p:cNvSpPr>
          <p:nvPr>
            <p:ph type="title"/>
          </p:nvPr>
        </p:nvSpPr>
        <p:spPr>
          <a:xfrm>
            <a:off x="685800" y="533400"/>
            <a:ext cx="8348663" cy="1090613"/>
          </a:xfrm>
        </p:spPr>
        <p:txBody>
          <a:bodyPr/>
          <a:lstStyle/>
          <a:p>
            <a:pPr eaLnBrk="1" hangingPunct="1"/>
            <a:r>
              <a:rPr lang="en-US" sz="2000" b="1" dirty="0" smtClean="0">
                <a:solidFill>
                  <a:schemeClr val="tx1"/>
                </a:solidFill>
                <a:ea typeface="ＭＳ Ｐゴシック" pitchFamily="-1" charset="-128"/>
                <a:cs typeface="ＭＳ Ｐゴシック" pitchFamily="-1" charset="-128"/>
              </a:rPr>
              <a:t>Tax Credit Scholarships</a:t>
            </a:r>
            <a:r>
              <a:rPr lang="en-US" sz="2000" dirty="0" smtClean="0">
                <a:solidFill>
                  <a:schemeClr val="tx1"/>
                </a:solidFill>
                <a:ea typeface="ＭＳ Ｐゴシック" pitchFamily="-1" charset="-128"/>
                <a:cs typeface="ＭＳ Ｐゴシック" pitchFamily="-1" charset="-128"/>
              </a:rPr>
              <a:t> – This idea is rejected statewide by 56% to 39% but embraced most by Republican Primary voters (54% support) which contrasts with all Republican voters (53% oppose).  Rural voters (61% oppose) especially do not like any voucher program.</a:t>
            </a:r>
            <a:endParaRPr lang="en-US" sz="2000" dirty="0" smtClean="0">
              <a:ea typeface="ＭＳ Ｐゴシック" pitchFamily="-1" charset="-128"/>
              <a:cs typeface="ＭＳ Ｐゴシック" pitchFamily="-1" charset="-128"/>
            </a:endParaRPr>
          </a:p>
        </p:txBody>
      </p:sp>
      <p:graphicFrame>
        <p:nvGraphicFramePr>
          <p:cNvPr id="12" name="Object 3"/>
          <p:cNvGraphicFramePr>
            <a:graphicFrameLocks noChangeAspect="1"/>
          </p:cNvGraphicFramePr>
          <p:nvPr/>
        </p:nvGraphicFramePr>
        <p:xfrm>
          <a:off x="762000" y="4572000"/>
          <a:ext cx="3276600" cy="152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p:cNvGraphicFramePr>
            <a:graphicFrameLocks noGrp="1"/>
          </p:cNvGraphicFramePr>
          <p:nvPr/>
        </p:nvGraphicFramePr>
        <p:xfrm>
          <a:off x="4114800" y="4038600"/>
          <a:ext cx="4404852" cy="1534291"/>
        </p:xfrm>
        <a:graphic>
          <a:graphicData uri="http://schemas.openxmlformats.org/drawingml/2006/table">
            <a:tbl>
              <a:tblPr firstRow="1" bandRow="1">
                <a:tableStyleId>{2D5ABB26-0587-4C30-8999-92F81FD0307C}</a:tableStyleId>
              </a:tblPr>
              <a:tblGrid>
                <a:gridCol w="590894"/>
                <a:gridCol w="590894"/>
                <a:gridCol w="590894"/>
                <a:gridCol w="744374"/>
                <a:gridCol w="471949"/>
                <a:gridCol w="471949"/>
                <a:gridCol w="471949"/>
                <a:gridCol w="471949"/>
              </a:tblGrid>
              <a:tr h="418091">
                <a:tc>
                  <a:txBody>
                    <a:bodyPr/>
                    <a:lstStyle/>
                    <a:p>
                      <a:pPr algn="ctr"/>
                      <a:r>
                        <a:rPr lang="en-US" sz="900" b="1" dirty="0" smtClean="0">
                          <a:latin typeface="Arial Narrow"/>
                          <a:cs typeface="Arial Narrow"/>
                        </a:rPr>
                        <a:t/>
                      </a:r>
                      <a:br>
                        <a:rPr lang="en-US" sz="900" b="1" dirty="0" smtClean="0">
                          <a:latin typeface="Arial Narrow"/>
                          <a:cs typeface="Arial Narrow"/>
                        </a:rPr>
                      </a:br>
                      <a:r>
                        <a:rPr lang="en-US" sz="900" b="1" u="sng" dirty="0" smtClean="0">
                          <a:latin typeface="Arial Narrow"/>
                          <a:cs typeface="Arial Narrow"/>
                        </a:rPr>
                        <a:t>Dem</a:t>
                      </a:r>
                      <a:endParaRPr lang="en-US" sz="900" b="1" u="sng" dirty="0">
                        <a:latin typeface="Arial Narrow"/>
                        <a:cs typeface="Arial Narrow"/>
                      </a:endParaRPr>
                    </a:p>
                  </a:txBody>
                  <a:tcPr/>
                </a:tc>
                <a:tc>
                  <a:txBody>
                    <a:bodyPr/>
                    <a:lstStyle/>
                    <a:p>
                      <a:pPr algn="ctr"/>
                      <a:r>
                        <a:rPr lang="en-US" sz="900" b="1" dirty="0" smtClean="0">
                          <a:latin typeface="Arial Narrow"/>
                          <a:cs typeface="Arial Narrow"/>
                        </a:rPr>
                        <a:t/>
                      </a:r>
                      <a:br>
                        <a:rPr lang="en-US" sz="900" b="1" dirty="0" smtClean="0">
                          <a:latin typeface="Arial Narrow"/>
                          <a:cs typeface="Arial Narrow"/>
                        </a:rPr>
                      </a:br>
                      <a:r>
                        <a:rPr lang="en-US" sz="900" b="1" u="sng" dirty="0" smtClean="0">
                          <a:latin typeface="Arial Narrow"/>
                          <a:cs typeface="Arial Narrow"/>
                        </a:rPr>
                        <a:t>GOP</a:t>
                      </a:r>
                      <a:endParaRPr lang="en-US" sz="900" b="1" u="sng" dirty="0">
                        <a:latin typeface="Arial Narrow"/>
                        <a:cs typeface="Arial Narrow"/>
                      </a:endParaRPr>
                    </a:p>
                  </a:txBody>
                  <a:tcPr/>
                </a:tc>
                <a:tc>
                  <a:txBody>
                    <a:bodyPr/>
                    <a:lstStyle/>
                    <a:p>
                      <a:pPr algn="ctr"/>
                      <a:r>
                        <a:rPr lang="en-US" sz="900" b="1" dirty="0" smtClean="0">
                          <a:latin typeface="Arial Narrow"/>
                          <a:cs typeface="Arial Narrow"/>
                        </a:rPr>
                        <a:t/>
                      </a:r>
                      <a:br>
                        <a:rPr lang="en-US" sz="900" b="1" dirty="0" smtClean="0">
                          <a:latin typeface="Arial Narrow"/>
                          <a:cs typeface="Arial Narrow"/>
                        </a:rPr>
                      </a:br>
                      <a:r>
                        <a:rPr lang="en-US" sz="900" b="1" u="sng" dirty="0" err="1" smtClean="0">
                          <a:latin typeface="Arial Narrow"/>
                          <a:cs typeface="Arial Narrow"/>
                        </a:rPr>
                        <a:t>Ind</a:t>
                      </a:r>
                      <a:endParaRPr lang="en-US" sz="900" b="1" u="sng" dirty="0">
                        <a:latin typeface="Arial Narrow"/>
                        <a:cs typeface="Arial Narrow"/>
                      </a:endParaRPr>
                    </a:p>
                  </a:txBody>
                  <a:tcPr/>
                </a:tc>
                <a:tc>
                  <a:txBody>
                    <a:bodyPr/>
                    <a:lstStyle/>
                    <a:p>
                      <a:pPr algn="ctr"/>
                      <a:r>
                        <a:rPr lang="en-US" sz="900" b="1" dirty="0" smtClean="0">
                          <a:latin typeface="Arial Narrow"/>
                          <a:cs typeface="Arial Narrow"/>
                        </a:rPr>
                        <a:t>GOP</a:t>
                      </a:r>
                    </a:p>
                    <a:p>
                      <a:pPr algn="ctr"/>
                      <a:r>
                        <a:rPr lang="en-US" sz="900" b="1" u="sng" dirty="0" smtClean="0">
                          <a:latin typeface="Arial Narrow"/>
                          <a:cs typeface="Arial Narrow"/>
                        </a:rPr>
                        <a:t>Primary</a:t>
                      </a:r>
                      <a:endParaRPr lang="en-US" sz="900" b="1" u="sng" dirty="0">
                        <a:latin typeface="Arial Narrow"/>
                        <a:cs typeface="Arial Narrow"/>
                      </a:endParaRPr>
                    </a:p>
                  </a:txBody>
                  <a:tcPr/>
                </a:tc>
                <a:tc>
                  <a:txBody>
                    <a:bodyPr/>
                    <a:lstStyle/>
                    <a:p>
                      <a:pPr algn="ctr"/>
                      <a:r>
                        <a:rPr lang="en-US" sz="900" b="1" u="sng" dirty="0" smtClean="0">
                          <a:latin typeface="Arial Narrow"/>
                          <a:cs typeface="Arial Narrow"/>
                        </a:rPr>
                        <a:t/>
                      </a:r>
                      <a:br>
                        <a:rPr lang="en-US" sz="900" b="1" u="sng" dirty="0" smtClean="0">
                          <a:latin typeface="Arial Narrow"/>
                          <a:cs typeface="Arial Narrow"/>
                        </a:rPr>
                      </a:br>
                      <a:r>
                        <a:rPr lang="en-US" sz="900" b="1" u="sng" dirty="0" smtClean="0">
                          <a:latin typeface="Arial Narrow"/>
                          <a:cs typeface="Arial Narrow"/>
                        </a:rPr>
                        <a:t>Urban</a:t>
                      </a:r>
                      <a:endParaRPr lang="en-US" sz="900" b="1" u="sng" dirty="0">
                        <a:latin typeface="Arial Narrow"/>
                        <a:cs typeface="Arial Narrow"/>
                      </a:endParaRPr>
                    </a:p>
                  </a:txBody>
                  <a:tcPr/>
                </a:tc>
                <a:tc>
                  <a:txBody>
                    <a:bodyPr/>
                    <a:lstStyle/>
                    <a:p>
                      <a:pPr algn="ctr"/>
                      <a:r>
                        <a:rPr lang="en-US" sz="900" b="1" u="none" dirty="0" smtClean="0">
                          <a:latin typeface="Arial Narrow"/>
                          <a:cs typeface="Arial Narrow"/>
                        </a:rPr>
                        <a:t>Sub</a:t>
                      </a:r>
                      <a:r>
                        <a:rPr lang="en-US" sz="900" b="1" u="sng" dirty="0" smtClean="0">
                          <a:latin typeface="Arial Narrow"/>
                          <a:cs typeface="Arial Narrow"/>
                        </a:rPr>
                        <a:t>-urban</a:t>
                      </a:r>
                      <a:endParaRPr lang="en-US" sz="900" b="1" u="sng" dirty="0">
                        <a:latin typeface="Arial Narrow"/>
                        <a:cs typeface="Arial Narrow"/>
                      </a:endParaRPr>
                    </a:p>
                  </a:txBody>
                  <a:tcPr/>
                </a:tc>
                <a:tc>
                  <a:txBody>
                    <a:bodyPr/>
                    <a:lstStyle/>
                    <a:p>
                      <a:pPr algn="ctr"/>
                      <a:r>
                        <a:rPr lang="en-US" sz="900" b="1" u="none" dirty="0" smtClean="0">
                          <a:latin typeface="Arial Narrow"/>
                          <a:cs typeface="Arial Narrow"/>
                        </a:rPr>
                        <a:t>Small </a:t>
                      </a:r>
                      <a:r>
                        <a:rPr lang="en-US" sz="900" b="1" u="sng" dirty="0" smtClean="0">
                          <a:latin typeface="Arial Narrow"/>
                          <a:cs typeface="Arial Narrow"/>
                        </a:rPr>
                        <a:t>Town</a:t>
                      </a:r>
                      <a:endParaRPr lang="en-US" sz="900" b="1" u="sng" dirty="0">
                        <a:latin typeface="Arial Narrow"/>
                        <a:cs typeface="Arial Narrow"/>
                      </a:endParaRPr>
                    </a:p>
                  </a:txBody>
                  <a:tcPr/>
                </a:tc>
                <a:tc>
                  <a:txBody>
                    <a:bodyPr/>
                    <a:lstStyle/>
                    <a:p>
                      <a:pPr algn="ctr"/>
                      <a:r>
                        <a:rPr lang="en-US" sz="900" b="1" u="sng" dirty="0" smtClean="0">
                          <a:latin typeface="Arial Narrow"/>
                          <a:cs typeface="Arial Narrow"/>
                        </a:rPr>
                        <a:t/>
                      </a:r>
                      <a:br>
                        <a:rPr lang="en-US" sz="900" b="1" u="sng" dirty="0" smtClean="0">
                          <a:latin typeface="Arial Narrow"/>
                          <a:cs typeface="Arial Narrow"/>
                        </a:rPr>
                      </a:br>
                      <a:r>
                        <a:rPr lang="en-US" sz="900" b="1" u="sng" dirty="0" smtClean="0">
                          <a:latin typeface="Arial Narrow"/>
                          <a:cs typeface="Arial Narrow"/>
                        </a:rPr>
                        <a:t>Rural</a:t>
                      </a:r>
                      <a:endParaRPr lang="en-US" sz="900" b="1" u="sng" dirty="0">
                        <a:latin typeface="Arial Narrow"/>
                        <a:cs typeface="Arial Narrow"/>
                      </a:endParaRPr>
                    </a:p>
                  </a:txBody>
                  <a:tcPr/>
                </a:tc>
              </a:tr>
              <a:tr h="257287">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r>
              <a:tr h="467622">
                <a:tc>
                  <a:txBody>
                    <a:bodyPr/>
                    <a:lstStyle/>
                    <a:p>
                      <a:pPr algn="ctr"/>
                      <a:r>
                        <a:rPr lang="en-US" sz="1200" dirty="0" smtClean="0"/>
                        <a:t>29</a:t>
                      </a:r>
                      <a:endParaRPr lang="en-US" sz="1200" dirty="0"/>
                    </a:p>
                  </a:txBody>
                  <a:tcPr/>
                </a:tc>
                <a:tc>
                  <a:txBody>
                    <a:bodyPr/>
                    <a:lstStyle/>
                    <a:p>
                      <a:pPr algn="ctr"/>
                      <a:r>
                        <a:rPr lang="en-US" sz="1200" dirty="0" smtClean="0"/>
                        <a:t>42</a:t>
                      </a:r>
                      <a:endParaRPr lang="en-US" sz="1200" dirty="0"/>
                    </a:p>
                  </a:txBody>
                  <a:tcPr/>
                </a:tc>
                <a:tc>
                  <a:txBody>
                    <a:bodyPr/>
                    <a:lstStyle/>
                    <a:p>
                      <a:pPr algn="ctr"/>
                      <a:r>
                        <a:rPr lang="en-US" sz="1200" dirty="0" smtClean="0"/>
                        <a:t>45</a:t>
                      </a:r>
                      <a:endParaRPr lang="en-US" sz="1200" dirty="0"/>
                    </a:p>
                  </a:txBody>
                  <a:tcPr/>
                </a:tc>
                <a:tc>
                  <a:txBody>
                    <a:bodyPr/>
                    <a:lstStyle/>
                    <a:p>
                      <a:pPr algn="ctr"/>
                      <a:r>
                        <a:rPr lang="en-US" sz="1200" dirty="0" smtClean="0"/>
                        <a:t>54</a:t>
                      </a:r>
                      <a:endParaRPr lang="en-US" sz="1200" dirty="0"/>
                    </a:p>
                  </a:txBody>
                  <a:tcPr/>
                </a:tc>
                <a:tc>
                  <a:txBody>
                    <a:bodyPr/>
                    <a:lstStyle/>
                    <a:p>
                      <a:pPr algn="ctr"/>
                      <a:r>
                        <a:rPr lang="en-US" sz="1200" dirty="0" smtClean="0"/>
                        <a:t>38</a:t>
                      </a:r>
                      <a:endParaRPr lang="en-US" sz="1200" dirty="0"/>
                    </a:p>
                  </a:txBody>
                  <a:tcPr/>
                </a:tc>
                <a:tc>
                  <a:txBody>
                    <a:bodyPr/>
                    <a:lstStyle/>
                    <a:p>
                      <a:pPr algn="ctr"/>
                      <a:r>
                        <a:rPr lang="en-US" sz="1200" dirty="0" smtClean="0"/>
                        <a:t>38</a:t>
                      </a:r>
                      <a:endParaRPr lang="en-US" sz="1200" dirty="0"/>
                    </a:p>
                  </a:txBody>
                  <a:tcPr/>
                </a:tc>
                <a:tc>
                  <a:txBody>
                    <a:bodyPr/>
                    <a:lstStyle/>
                    <a:p>
                      <a:pPr algn="ctr"/>
                      <a:r>
                        <a:rPr lang="en-US" sz="1200" dirty="0" smtClean="0"/>
                        <a:t>44</a:t>
                      </a:r>
                      <a:endParaRPr lang="en-US" sz="1200" dirty="0"/>
                    </a:p>
                  </a:txBody>
                  <a:tcPr/>
                </a:tc>
                <a:tc>
                  <a:txBody>
                    <a:bodyPr/>
                    <a:lstStyle/>
                    <a:p>
                      <a:pPr algn="ctr"/>
                      <a:r>
                        <a:rPr lang="en-US" sz="1200" dirty="0" smtClean="0"/>
                        <a:t>34</a:t>
                      </a:r>
                      <a:endParaRPr lang="en-US" sz="1200" dirty="0"/>
                    </a:p>
                  </a:txBody>
                  <a:tcPr/>
                </a:tc>
              </a:tr>
              <a:tr h="391291">
                <a:tc>
                  <a:txBody>
                    <a:bodyPr/>
                    <a:lstStyle/>
                    <a:p>
                      <a:pPr algn="ctr"/>
                      <a:r>
                        <a:rPr lang="en-US" sz="1200" dirty="0" smtClean="0"/>
                        <a:t>68</a:t>
                      </a:r>
                      <a:endParaRPr lang="en-US" sz="1200" dirty="0"/>
                    </a:p>
                  </a:txBody>
                  <a:tcPr/>
                </a:tc>
                <a:tc>
                  <a:txBody>
                    <a:bodyPr/>
                    <a:lstStyle/>
                    <a:p>
                      <a:pPr algn="ctr"/>
                      <a:r>
                        <a:rPr lang="en-US" sz="1200" dirty="0" smtClean="0"/>
                        <a:t>53</a:t>
                      </a:r>
                      <a:endParaRPr lang="en-US" sz="1200" dirty="0"/>
                    </a:p>
                  </a:txBody>
                  <a:tcPr/>
                </a:tc>
                <a:tc>
                  <a:txBody>
                    <a:bodyPr/>
                    <a:lstStyle/>
                    <a:p>
                      <a:pPr algn="ctr"/>
                      <a:r>
                        <a:rPr lang="en-US" sz="1200" dirty="0" smtClean="0"/>
                        <a:t>50</a:t>
                      </a:r>
                      <a:endParaRPr lang="en-US" sz="1200" dirty="0"/>
                    </a:p>
                  </a:txBody>
                  <a:tcPr/>
                </a:tc>
                <a:tc>
                  <a:txBody>
                    <a:bodyPr/>
                    <a:lstStyle/>
                    <a:p>
                      <a:pPr algn="ctr"/>
                      <a:r>
                        <a:rPr lang="en-US" sz="1200" dirty="0" smtClean="0"/>
                        <a:t>44</a:t>
                      </a:r>
                      <a:endParaRPr lang="en-US" sz="1200" dirty="0"/>
                    </a:p>
                  </a:txBody>
                  <a:tcPr/>
                </a:tc>
                <a:tc>
                  <a:txBody>
                    <a:bodyPr/>
                    <a:lstStyle/>
                    <a:p>
                      <a:pPr algn="ctr"/>
                      <a:r>
                        <a:rPr lang="en-US" sz="1200" dirty="0" smtClean="0"/>
                        <a:t>56</a:t>
                      </a:r>
                      <a:endParaRPr lang="en-US" sz="1200" dirty="0"/>
                    </a:p>
                  </a:txBody>
                  <a:tcPr/>
                </a:tc>
                <a:tc>
                  <a:txBody>
                    <a:bodyPr/>
                    <a:lstStyle/>
                    <a:p>
                      <a:pPr algn="ctr"/>
                      <a:r>
                        <a:rPr lang="en-US" sz="1200" dirty="0" smtClean="0"/>
                        <a:t>59</a:t>
                      </a:r>
                      <a:endParaRPr lang="en-US" sz="1200" dirty="0"/>
                    </a:p>
                  </a:txBody>
                  <a:tcPr/>
                </a:tc>
                <a:tc>
                  <a:txBody>
                    <a:bodyPr/>
                    <a:lstStyle/>
                    <a:p>
                      <a:pPr algn="ctr"/>
                      <a:r>
                        <a:rPr lang="en-US" sz="1200" dirty="0" smtClean="0"/>
                        <a:t>49</a:t>
                      </a:r>
                      <a:endParaRPr lang="en-US" sz="1200" dirty="0"/>
                    </a:p>
                  </a:txBody>
                  <a:tcPr/>
                </a:tc>
                <a:tc>
                  <a:txBody>
                    <a:bodyPr/>
                    <a:lstStyle/>
                    <a:p>
                      <a:pPr algn="ctr"/>
                      <a:r>
                        <a:rPr lang="en-US" sz="1200" dirty="0" smtClean="0"/>
                        <a:t>61</a:t>
                      </a:r>
                      <a:endParaRPr lang="en-US" sz="1200" dirty="0"/>
                    </a:p>
                  </a:txBody>
                  <a:tcPr/>
                </a:tc>
              </a:tr>
            </a:tbl>
          </a:graphicData>
        </a:graphic>
      </p:graphicFrame>
      <p:cxnSp>
        <p:nvCxnSpPr>
          <p:cNvPr id="27678" name="Straight Connector 11"/>
          <p:cNvCxnSpPr>
            <a:cxnSpLocks noChangeShapeType="1"/>
          </p:cNvCxnSpPr>
          <p:nvPr/>
        </p:nvCxnSpPr>
        <p:spPr bwMode="auto">
          <a:xfrm rot="5400000">
            <a:off x="5106194" y="4876006"/>
            <a:ext cx="1524000" cy="1588"/>
          </a:xfrm>
          <a:prstGeom prst="line">
            <a:avLst/>
          </a:prstGeom>
          <a:noFill/>
          <a:ln w="9525">
            <a:solidFill>
              <a:schemeClr val="tx1"/>
            </a:solidFill>
            <a:round/>
            <a:headEnd/>
            <a:tailEnd/>
          </a:ln>
        </p:spPr>
      </p:cxnSp>
      <p:cxnSp>
        <p:nvCxnSpPr>
          <p:cNvPr id="27679" name="Straight Connector 12"/>
          <p:cNvCxnSpPr>
            <a:cxnSpLocks noChangeShapeType="1"/>
          </p:cNvCxnSpPr>
          <p:nvPr/>
        </p:nvCxnSpPr>
        <p:spPr bwMode="auto">
          <a:xfrm rot="5400000">
            <a:off x="5791994" y="4876006"/>
            <a:ext cx="1524000" cy="1588"/>
          </a:xfrm>
          <a:prstGeom prst="line">
            <a:avLst/>
          </a:prstGeom>
          <a:noFill/>
          <a:ln w="9525">
            <a:solidFill>
              <a:schemeClr val="tx1"/>
            </a:solidFill>
            <a:round/>
            <a:headEnd/>
            <a:tailEnd/>
          </a:ln>
        </p:spPr>
      </p:cxnSp>
      <p:cxnSp>
        <p:nvCxnSpPr>
          <p:cNvPr id="27680" name="Straight Connector 13"/>
          <p:cNvCxnSpPr>
            <a:cxnSpLocks noChangeShapeType="1"/>
          </p:cNvCxnSpPr>
          <p:nvPr/>
        </p:nvCxnSpPr>
        <p:spPr bwMode="auto">
          <a:xfrm rot="5400000">
            <a:off x="3353594" y="4876006"/>
            <a:ext cx="1524000" cy="1588"/>
          </a:xfrm>
          <a:prstGeom prst="line">
            <a:avLst/>
          </a:prstGeom>
          <a:noFill/>
          <a:ln w="9525">
            <a:solidFill>
              <a:schemeClr val="tx1"/>
            </a:solidFill>
            <a:round/>
            <a:headEnd/>
            <a:tailEnd/>
          </a:ln>
        </p:spPr>
      </p:cxnSp>
      <p:sp>
        <p:nvSpPr>
          <p:cNvPr id="27681" name="TextBox 8"/>
          <p:cNvSpPr txBox="1">
            <a:spLocks noChangeArrowheads="1"/>
          </p:cNvSpPr>
          <p:nvPr/>
        </p:nvSpPr>
        <p:spPr bwMode="auto">
          <a:xfrm>
            <a:off x="762000" y="1981200"/>
            <a:ext cx="8153400" cy="1631216"/>
          </a:xfrm>
          <a:prstGeom prst="rect">
            <a:avLst/>
          </a:prstGeom>
          <a:noFill/>
          <a:ln w="9525">
            <a:noFill/>
            <a:miter lim="800000"/>
            <a:headEnd/>
            <a:tailEnd/>
          </a:ln>
        </p:spPr>
        <p:txBody>
          <a:bodyPr>
            <a:prstTxWarp prst="textNoShape">
              <a:avLst/>
            </a:prstTxWarp>
            <a:spAutoFit/>
          </a:bodyPr>
          <a:lstStyle/>
          <a:p>
            <a:pPr algn="ctr"/>
            <a:r>
              <a:rPr lang="en-US" sz="1000" i="1" dirty="0" smtClean="0"/>
              <a:t>One last question on education.  Some in the Texas State Legislature have a plan that sets up a Tax Credit Scholarship plan to help parents pay for the cost of their child’s tuition to the private school of their choice.  These tax credit scholarships would be funded by Texas businesses who voluntarily choose to have their tax payments go into this scholarship fund instead of the state’s general revenue fund that pays for Public Schools. Which of the following statements is closer to the way you feel about this plan? </a:t>
            </a:r>
          </a:p>
          <a:p>
            <a:pPr algn="ctr"/>
            <a:endParaRPr lang="en-US" sz="1000" i="1" dirty="0" smtClean="0"/>
          </a:p>
          <a:p>
            <a:pPr algn="ctr"/>
            <a:r>
              <a:rPr lang="en-US" sz="1000" i="1" dirty="0" smtClean="0"/>
              <a:t>•  It is a GOOD IDEA because it will provide competition to public schools and give parents the choice to move their child out of a failing public school.  </a:t>
            </a:r>
          </a:p>
          <a:p>
            <a:pPr algn="ctr"/>
            <a:r>
              <a:rPr lang="en-US" sz="1000" i="1" dirty="0" smtClean="0"/>
              <a:t>OR</a:t>
            </a:r>
          </a:p>
          <a:p>
            <a:pPr algn="ctr"/>
            <a:r>
              <a:rPr lang="en-US" sz="1000" i="1" dirty="0" smtClean="0"/>
              <a:t>•  Since Texas public schools educate 90 percent of the state’s students, it is a BAD IDEA to take money pubic schools badly need and divert it to Vouchers that subsidize private and religious schools. </a:t>
            </a:r>
            <a:endParaRPr lang="en-US" sz="1000" i="1" dirty="0"/>
          </a:p>
        </p:txBody>
      </p:sp>
      <p:sp>
        <p:nvSpPr>
          <p:cNvPr id="27682" name="TextBox 10"/>
          <p:cNvSpPr txBox="1">
            <a:spLocks noChangeArrowheads="1"/>
          </p:cNvSpPr>
          <p:nvPr/>
        </p:nvSpPr>
        <p:spPr bwMode="auto">
          <a:xfrm>
            <a:off x="4114800" y="3809999"/>
            <a:ext cx="1676400" cy="246063"/>
          </a:xfrm>
          <a:prstGeom prst="rect">
            <a:avLst/>
          </a:prstGeom>
          <a:noFill/>
          <a:ln w="9525">
            <a:noFill/>
            <a:miter lim="800000"/>
            <a:headEnd/>
            <a:tailEnd/>
          </a:ln>
        </p:spPr>
        <p:txBody>
          <a:bodyPr>
            <a:prstTxWarp prst="textNoShape">
              <a:avLst/>
            </a:prstTxWarp>
            <a:spAutoFit/>
          </a:bodyPr>
          <a:lstStyle/>
          <a:p>
            <a:pPr algn="ctr"/>
            <a:r>
              <a:rPr lang="en-US" sz="1000" b="1" i="1" dirty="0"/>
              <a:t>-Party-</a:t>
            </a:r>
          </a:p>
        </p:txBody>
      </p:sp>
      <p:sp>
        <p:nvSpPr>
          <p:cNvPr id="27683" name="TextBox 14"/>
          <p:cNvSpPr txBox="1">
            <a:spLocks noChangeArrowheads="1"/>
          </p:cNvSpPr>
          <p:nvPr/>
        </p:nvSpPr>
        <p:spPr bwMode="auto">
          <a:xfrm>
            <a:off x="6553200" y="3810001"/>
            <a:ext cx="1905000" cy="246221"/>
          </a:xfrm>
          <a:prstGeom prst="rect">
            <a:avLst/>
          </a:prstGeom>
          <a:noFill/>
          <a:ln w="9525">
            <a:noFill/>
            <a:miter lim="800000"/>
            <a:headEnd/>
            <a:tailEnd/>
          </a:ln>
        </p:spPr>
        <p:txBody>
          <a:bodyPr wrap="square">
            <a:prstTxWarp prst="textNoShape">
              <a:avLst/>
            </a:prstTxWarp>
            <a:spAutoFit/>
          </a:bodyPr>
          <a:lstStyle/>
          <a:p>
            <a:pPr algn="ctr"/>
            <a:r>
              <a:rPr lang="en-US" sz="1000" b="1" i="1" dirty="0" smtClean="0"/>
              <a:t>-Density-</a:t>
            </a:r>
            <a:endParaRPr lang="en-US" sz="1000" b="1"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r>
              <a:rPr lang="en-US" sz="1800" b="1" dirty="0" smtClean="0">
                <a:solidFill>
                  <a:srgbClr val="000000"/>
                </a:solidFill>
                <a:ea typeface="ＭＳ Ｐゴシック" pitchFamily="-1" charset="-128"/>
                <a:cs typeface="ＭＳ Ｐゴシック" pitchFamily="-1" charset="-128"/>
              </a:rPr>
              <a:t>Preference for $12 Billion Rainy Day Fund</a:t>
            </a:r>
            <a:r>
              <a:rPr lang="en-US" sz="1800" dirty="0" smtClean="0">
                <a:solidFill>
                  <a:srgbClr val="000000"/>
                </a:solidFill>
                <a:ea typeface="ＭＳ Ｐゴシック" pitchFamily="-1" charset="-128"/>
                <a:cs typeface="ＭＳ Ｐゴシック" pitchFamily="-1" charset="-128"/>
              </a:rPr>
              <a:t> – Two-thirds (66%) of Texas voters wish to use the Rainy Day Fund surplus to restore public school funding.  This includes 39% who’d “single shot” education funding over roads (4%) or water (5%) plus 27% who’d fund all three projects with the state’s $12 Billion surplus.</a:t>
            </a:r>
            <a:endParaRPr lang="en-US" sz="1800" dirty="0" smtClean="0">
              <a:solidFill>
                <a:srgbClr val="FF0000"/>
              </a:solidFill>
              <a:ea typeface="ＭＳ Ｐゴシック" pitchFamily="-1" charset="-128"/>
              <a:cs typeface="ＭＳ Ｐゴシック" pitchFamily="-1" charset="-128"/>
            </a:endParaRPr>
          </a:p>
        </p:txBody>
      </p:sp>
      <p:graphicFrame>
        <p:nvGraphicFramePr>
          <p:cNvPr id="9" name="Object 2"/>
          <p:cNvGraphicFramePr>
            <a:graphicFrameLocks noChangeAspect="1"/>
          </p:cNvGraphicFramePr>
          <p:nvPr/>
        </p:nvGraphicFramePr>
        <p:xfrm>
          <a:off x="2590800" y="3581400"/>
          <a:ext cx="4419600" cy="2906713"/>
        </p:xfrm>
        <a:graphic>
          <a:graphicData uri="http://schemas.openxmlformats.org/drawingml/2006/chart">
            <c:chart xmlns:c="http://schemas.openxmlformats.org/drawingml/2006/chart" xmlns:r="http://schemas.openxmlformats.org/officeDocument/2006/relationships" r:id="rId3"/>
          </a:graphicData>
        </a:graphic>
      </p:graphicFrame>
      <p:sp>
        <p:nvSpPr>
          <p:cNvPr id="21508" name="Text Box 9"/>
          <p:cNvSpPr txBox="1">
            <a:spLocks noChangeArrowheads="1"/>
          </p:cNvSpPr>
          <p:nvPr/>
        </p:nvSpPr>
        <p:spPr bwMode="auto">
          <a:xfrm>
            <a:off x="762000" y="1981200"/>
            <a:ext cx="8229600" cy="1569660"/>
          </a:xfrm>
          <a:prstGeom prst="rect">
            <a:avLst/>
          </a:prstGeom>
          <a:noFill/>
          <a:ln w="9525">
            <a:noFill/>
            <a:miter lim="800000"/>
            <a:headEnd/>
            <a:tailEnd/>
          </a:ln>
        </p:spPr>
        <p:txBody>
          <a:bodyPr wrap="square">
            <a:prstTxWarp prst="textNoShape">
              <a:avLst/>
            </a:prstTxWarp>
            <a:spAutoFit/>
          </a:bodyPr>
          <a:lstStyle/>
          <a:p>
            <a:pPr algn="ctr"/>
            <a:r>
              <a:rPr lang="en-US" sz="1200" i="1" dirty="0" smtClean="0"/>
              <a:t>Which option do you prefer for the state’s 12 Billion dollar Rainy Day Fund?</a:t>
            </a:r>
          </a:p>
          <a:p>
            <a:pPr algn="ctr"/>
            <a:endParaRPr lang="en-US" sz="1200" i="1" dirty="0" smtClean="0"/>
          </a:p>
          <a:p>
            <a:pPr algn="ctr"/>
            <a:r>
              <a:rPr lang="en-US" sz="1200" i="1" dirty="0" smtClean="0"/>
              <a:t>•  Restore the previous cuts to K thru 12 public EDUCATION funding.</a:t>
            </a:r>
          </a:p>
          <a:p>
            <a:pPr algn="ctr"/>
            <a:r>
              <a:rPr lang="en-US" sz="1200" i="1" dirty="0" smtClean="0"/>
              <a:t>•  Increase funding on WATER development and conservation projects.</a:t>
            </a:r>
          </a:p>
          <a:p>
            <a:pPr algn="ctr"/>
            <a:r>
              <a:rPr lang="en-US" sz="1200" i="1" dirty="0" smtClean="0"/>
              <a:t>•  Increase funding  on ROAD and transportation projects.</a:t>
            </a:r>
          </a:p>
          <a:p>
            <a:pPr algn="ctr"/>
            <a:r>
              <a:rPr lang="en-US" sz="1200" i="1" dirty="0" smtClean="0"/>
              <a:t>•  Increase funding on all 3 of these.</a:t>
            </a:r>
          </a:p>
          <a:p>
            <a:pPr algn="ctr"/>
            <a:r>
              <a:rPr lang="en-US" sz="1200" i="1" dirty="0" smtClean="0"/>
              <a:t>--OR--</a:t>
            </a:r>
          </a:p>
          <a:p>
            <a:pPr algn="ctr"/>
            <a:r>
              <a:rPr lang="en-US" sz="1200" i="1" dirty="0" smtClean="0"/>
              <a:t>•  Spend none of it at this time saving it for future emergencies. </a:t>
            </a:r>
            <a:endParaRPr lang="en-US" sz="1200" i="1" dirty="0"/>
          </a:p>
        </p:txBody>
      </p:sp>
      <p:sp>
        <p:nvSpPr>
          <p:cNvPr id="21511" name="Slide Number Placeholder 5"/>
          <p:cNvSpPr>
            <a:spLocks noGrp="1"/>
          </p:cNvSpPr>
          <p:nvPr>
            <p:ph type="sldNum" sz="quarter" idx="12"/>
          </p:nvPr>
        </p:nvSpPr>
        <p:spPr>
          <a:noFill/>
        </p:spPr>
        <p:txBody>
          <a:bodyPr/>
          <a:lstStyle/>
          <a:p>
            <a:fld id="{EFEF70F0-C0AA-8B49-BADE-6AAE2E242CB1}" type="slidenum">
              <a:rPr lang="en-US">
                <a:latin typeface="Helvetica" pitchFamily="-1" charset="0"/>
                <a:ea typeface="ＭＳ Ｐゴシック" pitchFamily="-1" charset="-128"/>
                <a:cs typeface="ＭＳ Ｐゴシック" pitchFamily="-1" charset="-128"/>
              </a:rPr>
              <a:pPr/>
              <a:t>15</a:t>
            </a:fld>
            <a:endParaRPr lang="en-US">
              <a:latin typeface="Helvetica" pitchFamily="-1" charset="0"/>
              <a:ea typeface="ＭＳ Ｐゴシック" pitchFamily="-1" charset="-128"/>
              <a:cs typeface="ＭＳ Ｐゴシック" pitchFamily="-1" charset="-128"/>
            </a:endParaRPr>
          </a:p>
        </p:txBody>
      </p:sp>
      <p:sp>
        <p:nvSpPr>
          <p:cNvPr id="6" name="Right Brace 5"/>
          <p:cNvSpPr/>
          <p:nvPr/>
        </p:nvSpPr>
        <p:spPr bwMode="auto">
          <a:xfrm>
            <a:off x="6172200" y="4953000"/>
            <a:ext cx="457200" cy="1295400"/>
          </a:xfrm>
          <a:prstGeom prst="rightBrac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96" charset="-128"/>
            </a:endParaRPr>
          </a:p>
        </p:txBody>
      </p:sp>
      <p:sp>
        <p:nvSpPr>
          <p:cNvPr id="7" name="TextBox 6"/>
          <p:cNvSpPr txBox="1"/>
          <p:nvPr/>
        </p:nvSpPr>
        <p:spPr>
          <a:xfrm>
            <a:off x="6705600" y="5181600"/>
            <a:ext cx="1295400" cy="954107"/>
          </a:xfrm>
          <a:prstGeom prst="rect">
            <a:avLst/>
          </a:prstGeom>
          <a:noFill/>
        </p:spPr>
        <p:txBody>
          <a:bodyPr wrap="square" rtlCol="0">
            <a:spAutoFit/>
          </a:bodyPr>
          <a:lstStyle/>
          <a:p>
            <a:pPr algn="ctr"/>
            <a:r>
              <a:rPr lang="en-US" sz="1400" b="1" i="1" dirty="0" smtClean="0"/>
              <a:t>66% Total for Restore Education Funding</a:t>
            </a:r>
            <a:endParaRPr lang="en-US" sz="1400" b="1"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72AAAB88-E55D-EE43-96BC-8BD300C149A3}" type="slidenum">
              <a:rPr lang="en-US">
                <a:latin typeface="Helvetica" pitchFamily="-1" charset="0"/>
                <a:ea typeface="ＭＳ Ｐゴシック" pitchFamily="-1" charset="-128"/>
                <a:cs typeface="ＭＳ Ｐゴシック" pitchFamily="-1" charset="-128"/>
              </a:rPr>
              <a:pPr/>
              <a:t>2</a:t>
            </a:fld>
            <a:endParaRPr lang="en-US">
              <a:latin typeface="Helvetica" pitchFamily="-1" charset="0"/>
              <a:ea typeface="ＭＳ Ｐゴシック" pitchFamily="-1" charset="-128"/>
              <a:cs typeface="ＭＳ Ｐゴシック" pitchFamily="-1" charset="-128"/>
            </a:endParaRPr>
          </a:p>
        </p:txBody>
      </p:sp>
      <p:sp>
        <p:nvSpPr>
          <p:cNvPr id="17411" name="Rectangle 2"/>
          <p:cNvSpPr>
            <a:spLocks noGrp="1" noChangeArrowheads="1"/>
          </p:cNvSpPr>
          <p:nvPr>
            <p:ph type="title"/>
          </p:nvPr>
        </p:nvSpPr>
        <p:spPr>
          <a:xfrm>
            <a:off x="685800" y="533400"/>
            <a:ext cx="8348663" cy="1090613"/>
          </a:xfrm>
        </p:spPr>
        <p:txBody>
          <a:bodyPr/>
          <a:lstStyle/>
          <a:p>
            <a:pPr eaLnBrk="1" hangingPunct="1"/>
            <a:r>
              <a:rPr lang="en-US" sz="2400" b="1" dirty="0" smtClean="0">
                <a:solidFill>
                  <a:schemeClr val="tx1"/>
                </a:solidFill>
                <a:ea typeface="ＭＳ Ｐゴシック" pitchFamily="-1" charset="-128"/>
                <a:cs typeface="ＭＳ Ｐゴシック" pitchFamily="-1" charset="-128"/>
              </a:rPr>
              <a:t>Political Mood:  State Direction and Governor Perry Rating</a:t>
            </a:r>
            <a:r>
              <a:rPr lang="en-US" sz="2400" dirty="0" smtClean="0">
                <a:solidFill>
                  <a:schemeClr val="tx1"/>
                </a:solidFill>
                <a:ea typeface="ＭＳ Ｐゴシック" pitchFamily="-1" charset="-128"/>
                <a:cs typeface="ＭＳ Ｐゴシック" pitchFamily="-1" charset="-128"/>
              </a:rPr>
              <a:t> – Voters remain happy with the status quo; only Democrats are negative.</a:t>
            </a:r>
            <a:endParaRPr lang="en-US" sz="2400" dirty="0" smtClean="0">
              <a:ea typeface="ＭＳ Ｐゴシック" pitchFamily="-1" charset="-128"/>
              <a:cs typeface="ＭＳ Ｐゴシック" pitchFamily="-1" charset="-128"/>
            </a:endParaRPr>
          </a:p>
        </p:txBody>
      </p:sp>
      <p:sp>
        <p:nvSpPr>
          <p:cNvPr id="17412" name="TextBox 4"/>
          <p:cNvSpPr txBox="1">
            <a:spLocks noChangeArrowheads="1"/>
          </p:cNvSpPr>
          <p:nvPr/>
        </p:nvSpPr>
        <p:spPr bwMode="auto">
          <a:xfrm>
            <a:off x="1219200" y="1981200"/>
            <a:ext cx="2590800" cy="307975"/>
          </a:xfrm>
          <a:prstGeom prst="rect">
            <a:avLst/>
          </a:prstGeom>
          <a:noFill/>
          <a:ln w="9525">
            <a:noFill/>
            <a:miter lim="800000"/>
            <a:headEnd/>
            <a:tailEnd/>
          </a:ln>
        </p:spPr>
        <p:txBody>
          <a:bodyPr>
            <a:prstTxWarp prst="textNoShape">
              <a:avLst/>
            </a:prstTxWarp>
            <a:spAutoFit/>
          </a:bodyPr>
          <a:lstStyle/>
          <a:p>
            <a:pPr eaLnBrk="0" hangingPunct="0"/>
            <a:r>
              <a:rPr lang="en-US" sz="1400" b="1" u="sng"/>
              <a:t>State Direction</a:t>
            </a:r>
          </a:p>
        </p:txBody>
      </p:sp>
      <p:graphicFrame>
        <p:nvGraphicFramePr>
          <p:cNvPr id="18" name="Object 5"/>
          <p:cNvGraphicFramePr>
            <a:graphicFrameLocks noChangeAspect="1"/>
          </p:cNvGraphicFramePr>
          <p:nvPr/>
        </p:nvGraphicFramePr>
        <p:xfrm>
          <a:off x="1295400" y="2514600"/>
          <a:ext cx="3619500" cy="1676400"/>
        </p:xfrm>
        <a:graphic>
          <a:graphicData uri="http://schemas.openxmlformats.org/drawingml/2006/chart">
            <c:chart xmlns:c="http://schemas.openxmlformats.org/drawingml/2006/chart" xmlns:r="http://schemas.openxmlformats.org/officeDocument/2006/relationships" r:id="rId3"/>
          </a:graphicData>
        </a:graphic>
      </p:graphicFrame>
      <p:sp>
        <p:nvSpPr>
          <p:cNvPr id="17414" name="TextBox 37"/>
          <p:cNvSpPr txBox="1">
            <a:spLocks noChangeArrowheads="1"/>
          </p:cNvSpPr>
          <p:nvPr/>
        </p:nvSpPr>
        <p:spPr bwMode="auto">
          <a:xfrm>
            <a:off x="1219200" y="4419600"/>
            <a:ext cx="3581400" cy="307975"/>
          </a:xfrm>
          <a:prstGeom prst="rect">
            <a:avLst/>
          </a:prstGeom>
          <a:noFill/>
          <a:ln w="9525">
            <a:noFill/>
            <a:miter lim="800000"/>
            <a:headEnd/>
            <a:tailEnd/>
          </a:ln>
        </p:spPr>
        <p:txBody>
          <a:bodyPr>
            <a:prstTxWarp prst="textNoShape">
              <a:avLst/>
            </a:prstTxWarp>
            <a:spAutoFit/>
          </a:bodyPr>
          <a:lstStyle/>
          <a:p>
            <a:pPr eaLnBrk="0" hangingPunct="0"/>
            <a:r>
              <a:rPr lang="en-US" sz="1400" b="1" u="sng"/>
              <a:t>Job Rating of Governor Rick Perry</a:t>
            </a:r>
          </a:p>
        </p:txBody>
      </p:sp>
      <p:graphicFrame>
        <p:nvGraphicFramePr>
          <p:cNvPr id="19" name="Object 3"/>
          <p:cNvGraphicFramePr>
            <a:graphicFrameLocks noChangeAspect="1"/>
          </p:cNvGraphicFramePr>
          <p:nvPr/>
        </p:nvGraphicFramePr>
        <p:xfrm>
          <a:off x="1219200" y="5029200"/>
          <a:ext cx="3848100" cy="1219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Table 7"/>
          <p:cNvGraphicFramePr>
            <a:graphicFrameLocks noGrp="1"/>
          </p:cNvGraphicFramePr>
          <p:nvPr/>
        </p:nvGraphicFramePr>
        <p:xfrm>
          <a:off x="4953000" y="4419600"/>
          <a:ext cx="3124201" cy="1534291"/>
        </p:xfrm>
        <a:graphic>
          <a:graphicData uri="http://schemas.openxmlformats.org/drawingml/2006/table">
            <a:tbl>
              <a:tblPr firstRow="1" bandRow="1">
                <a:tableStyleId>{2D5ABB26-0587-4C30-8999-92F81FD0307C}</a:tableStyleId>
              </a:tblPr>
              <a:tblGrid>
                <a:gridCol w="762000"/>
                <a:gridCol w="533400"/>
                <a:gridCol w="609600"/>
                <a:gridCol w="533400"/>
                <a:gridCol w="685801"/>
              </a:tblGrid>
              <a:tr h="418091">
                <a:tc>
                  <a:txBody>
                    <a:bodyPr/>
                    <a:lstStyle/>
                    <a:p>
                      <a:pPr algn="ctr"/>
                      <a:r>
                        <a:rPr lang="en-US" sz="1000" b="1" dirty="0" smtClean="0"/>
                        <a:t>Trend</a:t>
                      </a:r>
                    </a:p>
                    <a:p>
                      <a:pPr algn="ctr"/>
                      <a:r>
                        <a:rPr lang="en-US" sz="1000" b="1" u="sng" dirty="0" smtClean="0"/>
                        <a:t>2011</a:t>
                      </a:r>
                      <a:endParaRPr lang="en-US" sz="1000" b="1" u="sng" dirty="0"/>
                    </a:p>
                  </a:txBody>
                  <a:tcPr/>
                </a:tc>
                <a:tc>
                  <a:txBody>
                    <a:bodyPr/>
                    <a:lstStyle/>
                    <a:p>
                      <a:pPr algn="ctr"/>
                      <a:r>
                        <a:rPr lang="en-US" sz="1000" b="1" dirty="0" smtClean="0"/>
                        <a:t/>
                      </a:r>
                      <a:br>
                        <a:rPr lang="en-US" sz="1000" b="1" dirty="0" smtClean="0"/>
                      </a:br>
                      <a:r>
                        <a:rPr lang="en-US" sz="1000" b="1" u="sng" dirty="0" smtClean="0"/>
                        <a:t>Dem</a:t>
                      </a:r>
                      <a:endParaRPr lang="en-US" sz="1000" b="1" u="sng" dirty="0"/>
                    </a:p>
                  </a:txBody>
                  <a:tcPr/>
                </a:tc>
                <a:tc>
                  <a:txBody>
                    <a:bodyPr/>
                    <a:lstStyle/>
                    <a:p>
                      <a:pPr algn="ctr"/>
                      <a:r>
                        <a:rPr lang="en-US" sz="1000" b="1" dirty="0" smtClean="0"/>
                        <a:t/>
                      </a:r>
                      <a:br>
                        <a:rPr lang="en-US" sz="1000" b="1" dirty="0" smtClean="0"/>
                      </a:br>
                      <a:r>
                        <a:rPr lang="en-US" sz="1000" b="1" u="sng" dirty="0" smtClean="0"/>
                        <a:t>GOP</a:t>
                      </a:r>
                      <a:endParaRPr lang="en-US" sz="1000" b="1" u="sng" dirty="0"/>
                    </a:p>
                  </a:txBody>
                  <a:tcPr/>
                </a:tc>
                <a:tc>
                  <a:txBody>
                    <a:bodyPr/>
                    <a:lstStyle/>
                    <a:p>
                      <a:pPr algn="ctr"/>
                      <a:r>
                        <a:rPr lang="en-US" sz="1000" b="1" dirty="0" smtClean="0"/>
                        <a:t/>
                      </a:r>
                      <a:br>
                        <a:rPr lang="en-US" sz="1000" b="1" dirty="0" smtClean="0"/>
                      </a:br>
                      <a:r>
                        <a:rPr lang="en-US" sz="1000" b="1" u="sng" dirty="0" err="1" smtClean="0"/>
                        <a:t>Ind</a:t>
                      </a:r>
                      <a:endParaRPr lang="en-US" sz="1000" b="1" u="sng" dirty="0"/>
                    </a:p>
                  </a:txBody>
                  <a:tcPr/>
                </a:tc>
                <a:tc>
                  <a:txBody>
                    <a:bodyPr/>
                    <a:lstStyle/>
                    <a:p>
                      <a:pPr algn="ctr"/>
                      <a:r>
                        <a:rPr lang="en-US" sz="1000" b="1" dirty="0" smtClean="0"/>
                        <a:t>GOP</a:t>
                      </a:r>
                    </a:p>
                    <a:p>
                      <a:pPr algn="ctr"/>
                      <a:r>
                        <a:rPr lang="en-US" sz="1000" b="1" u="sng" dirty="0" smtClean="0"/>
                        <a:t>Primary</a:t>
                      </a:r>
                      <a:endParaRPr lang="en-US" sz="1000" b="1" u="sng" dirty="0"/>
                    </a:p>
                  </a:txBody>
                  <a:tcPr/>
                </a:tc>
              </a:tr>
              <a:tr h="257287">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r>
              <a:tr h="467622">
                <a:tc>
                  <a:txBody>
                    <a:bodyPr/>
                    <a:lstStyle/>
                    <a:p>
                      <a:pPr algn="ctr"/>
                      <a:r>
                        <a:rPr lang="en-US" sz="1200" dirty="0" smtClean="0"/>
                        <a:t>54</a:t>
                      </a:r>
                      <a:endParaRPr lang="en-US" sz="1200" dirty="0"/>
                    </a:p>
                  </a:txBody>
                  <a:tcPr/>
                </a:tc>
                <a:tc>
                  <a:txBody>
                    <a:bodyPr/>
                    <a:lstStyle/>
                    <a:p>
                      <a:pPr algn="ctr"/>
                      <a:r>
                        <a:rPr lang="en-US" sz="1200" dirty="0" smtClean="0"/>
                        <a:t>28</a:t>
                      </a:r>
                      <a:endParaRPr lang="en-US" sz="1200" dirty="0"/>
                    </a:p>
                  </a:txBody>
                  <a:tcPr/>
                </a:tc>
                <a:tc>
                  <a:txBody>
                    <a:bodyPr/>
                    <a:lstStyle/>
                    <a:p>
                      <a:pPr algn="ctr"/>
                      <a:r>
                        <a:rPr lang="en-US" sz="1200" dirty="0" smtClean="0"/>
                        <a:t>79</a:t>
                      </a:r>
                      <a:endParaRPr lang="en-US" sz="1200" dirty="0"/>
                    </a:p>
                  </a:txBody>
                  <a:tcPr/>
                </a:tc>
                <a:tc>
                  <a:txBody>
                    <a:bodyPr/>
                    <a:lstStyle/>
                    <a:p>
                      <a:pPr algn="ctr"/>
                      <a:r>
                        <a:rPr lang="en-US" sz="1200" dirty="0" smtClean="0"/>
                        <a:t>55</a:t>
                      </a:r>
                      <a:endParaRPr lang="en-US" sz="1200" dirty="0"/>
                    </a:p>
                  </a:txBody>
                  <a:tcPr/>
                </a:tc>
                <a:tc>
                  <a:txBody>
                    <a:bodyPr/>
                    <a:lstStyle/>
                    <a:p>
                      <a:pPr algn="ctr"/>
                      <a:r>
                        <a:rPr lang="en-US" sz="1200" dirty="0" smtClean="0"/>
                        <a:t>81</a:t>
                      </a:r>
                      <a:endParaRPr lang="en-US" sz="1200" dirty="0"/>
                    </a:p>
                  </a:txBody>
                  <a:tcPr/>
                </a:tc>
              </a:tr>
              <a:tr h="391291">
                <a:tc>
                  <a:txBody>
                    <a:bodyPr/>
                    <a:lstStyle/>
                    <a:p>
                      <a:pPr algn="ctr"/>
                      <a:r>
                        <a:rPr lang="en-US" sz="1200" dirty="0" smtClean="0"/>
                        <a:t>42</a:t>
                      </a:r>
                      <a:endParaRPr lang="en-US" sz="1200" dirty="0"/>
                    </a:p>
                  </a:txBody>
                  <a:tcPr/>
                </a:tc>
                <a:tc>
                  <a:txBody>
                    <a:bodyPr/>
                    <a:lstStyle/>
                    <a:p>
                      <a:pPr algn="ctr"/>
                      <a:r>
                        <a:rPr lang="en-US" sz="1200" dirty="0" smtClean="0"/>
                        <a:t>70</a:t>
                      </a:r>
                      <a:endParaRPr lang="en-US" sz="1200" dirty="0"/>
                    </a:p>
                  </a:txBody>
                  <a:tcPr/>
                </a:tc>
                <a:tc>
                  <a:txBody>
                    <a:bodyPr/>
                    <a:lstStyle/>
                    <a:p>
                      <a:pPr algn="ctr"/>
                      <a:r>
                        <a:rPr lang="en-US" sz="1200" dirty="0" smtClean="0"/>
                        <a:t>19</a:t>
                      </a:r>
                      <a:endParaRPr lang="en-US" sz="1200" dirty="0"/>
                    </a:p>
                  </a:txBody>
                  <a:tcPr/>
                </a:tc>
                <a:tc>
                  <a:txBody>
                    <a:bodyPr/>
                    <a:lstStyle/>
                    <a:p>
                      <a:pPr algn="ctr"/>
                      <a:r>
                        <a:rPr lang="en-US" sz="1200" dirty="0" smtClean="0"/>
                        <a:t>42</a:t>
                      </a:r>
                      <a:endParaRPr lang="en-US" sz="1200" dirty="0"/>
                    </a:p>
                  </a:txBody>
                  <a:tcPr/>
                </a:tc>
                <a:tc>
                  <a:txBody>
                    <a:bodyPr/>
                    <a:lstStyle/>
                    <a:p>
                      <a:pPr algn="ctr"/>
                      <a:r>
                        <a:rPr lang="en-US" sz="1200" dirty="0" smtClean="0"/>
                        <a:t>18</a:t>
                      </a:r>
                      <a:endParaRPr lang="en-US" sz="1200" dirty="0"/>
                    </a:p>
                  </a:txBody>
                  <a:tcPr/>
                </a:tc>
              </a:tr>
            </a:tbl>
          </a:graphicData>
        </a:graphic>
      </p:graphicFrame>
      <p:cxnSp>
        <p:nvCxnSpPr>
          <p:cNvPr id="17437" name="Straight Connector 11"/>
          <p:cNvCxnSpPr>
            <a:cxnSpLocks noChangeShapeType="1"/>
          </p:cNvCxnSpPr>
          <p:nvPr/>
        </p:nvCxnSpPr>
        <p:spPr bwMode="auto">
          <a:xfrm rot="5400000">
            <a:off x="4953794" y="5180806"/>
            <a:ext cx="1524000" cy="1588"/>
          </a:xfrm>
          <a:prstGeom prst="line">
            <a:avLst/>
          </a:prstGeom>
          <a:noFill/>
          <a:ln w="9525">
            <a:solidFill>
              <a:schemeClr val="tx1"/>
            </a:solidFill>
            <a:round/>
            <a:headEnd/>
            <a:tailEnd/>
          </a:ln>
        </p:spPr>
      </p:cxnSp>
      <p:cxnSp>
        <p:nvCxnSpPr>
          <p:cNvPr id="17438" name="Straight Connector 12"/>
          <p:cNvCxnSpPr>
            <a:cxnSpLocks noChangeShapeType="1"/>
          </p:cNvCxnSpPr>
          <p:nvPr/>
        </p:nvCxnSpPr>
        <p:spPr bwMode="auto">
          <a:xfrm rot="5400000">
            <a:off x="6630194" y="5180806"/>
            <a:ext cx="1524000" cy="1588"/>
          </a:xfrm>
          <a:prstGeom prst="line">
            <a:avLst/>
          </a:prstGeom>
          <a:noFill/>
          <a:ln w="9525">
            <a:solidFill>
              <a:schemeClr val="tx1"/>
            </a:solidFill>
            <a:round/>
            <a:headEnd/>
            <a:tailEnd/>
          </a:ln>
        </p:spPr>
      </p:cxnSp>
      <p:graphicFrame>
        <p:nvGraphicFramePr>
          <p:cNvPr id="15" name="Table 14"/>
          <p:cNvGraphicFramePr>
            <a:graphicFrameLocks noGrp="1"/>
          </p:cNvGraphicFramePr>
          <p:nvPr/>
        </p:nvGraphicFramePr>
        <p:xfrm>
          <a:off x="4953000" y="1981200"/>
          <a:ext cx="3124201" cy="1669175"/>
        </p:xfrm>
        <a:graphic>
          <a:graphicData uri="http://schemas.openxmlformats.org/drawingml/2006/table">
            <a:tbl>
              <a:tblPr firstRow="1" bandRow="1">
                <a:tableStyleId>{2D5ABB26-0587-4C30-8999-92F81FD0307C}</a:tableStyleId>
              </a:tblPr>
              <a:tblGrid>
                <a:gridCol w="762000"/>
                <a:gridCol w="533400"/>
                <a:gridCol w="609600"/>
                <a:gridCol w="533400"/>
                <a:gridCol w="685801"/>
              </a:tblGrid>
              <a:tr h="391923">
                <a:tc>
                  <a:txBody>
                    <a:bodyPr/>
                    <a:lstStyle/>
                    <a:p>
                      <a:pPr algn="ctr"/>
                      <a:r>
                        <a:rPr lang="en-US" sz="1000" b="1" dirty="0" smtClean="0"/>
                        <a:t>Trend</a:t>
                      </a:r>
                    </a:p>
                    <a:p>
                      <a:pPr algn="ctr"/>
                      <a:r>
                        <a:rPr lang="en-US" sz="1000" b="1" u="sng" dirty="0" smtClean="0"/>
                        <a:t>2011</a:t>
                      </a:r>
                      <a:endParaRPr lang="en-US" sz="1000" b="1" u="sng" dirty="0"/>
                    </a:p>
                  </a:txBody>
                  <a:tcPr/>
                </a:tc>
                <a:tc>
                  <a:txBody>
                    <a:bodyPr/>
                    <a:lstStyle/>
                    <a:p>
                      <a:pPr algn="ctr"/>
                      <a:r>
                        <a:rPr lang="en-US" sz="1000" b="1" dirty="0" smtClean="0"/>
                        <a:t/>
                      </a:r>
                      <a:br>
                        <a:rPr lang="en-US" sz="1000" b="1" dirty="0" smtClean="0"/>
                      </a:br>
                      <a:r>
                        <a:rPr lang="en-US" sz="1000" b="1" u="sng" dirty="0" smtClean="0"/>
                        <a:t>Dem</a:t>
                      </a:r>
                      <a:endParaRPr lang="en-US" sz="1000" b="1" u="sng" dirty="0"/>
                    </a:p>
                  </a:txBody>
                  <a:tcPr/>
                </a:tc>
                <a:tc>
                  <a:txBody>
                    <a:bodyPr/>
                    <a:lstStyle/>
                    <a:p>
                      <a:pPr algn="ctr"/>
                      <a:r>
                        <a:rPr lang="en-US" sz="1000" b="1" dirty="0" smtClean="0"/>
                        <a:t/>
                      </a:r>
                      <a:br>
                        <a:rPr lang="en-US" sz="1000" b="1" dirty="0" smtClean="0"/>
                      </a:br>
                      <a:r>
                        <a:rPr lang="en-US" sz="1000" b="1" u="sng" dirty="0" smtClean="0"/>
                        <a:t>GOP</a:t>
                      </a:r>
                      <a:endParaRPr lang="en-US" sz="1000" b="1" u="sng" dirty="0"/>
                    </a:p>
                  </a:txBody>
                  <a:tcPr/>
                </a:tc>
                <a:tc>
                  <a:txBody>
                    <a:bodyPr/>
                    <a:lstStyle/>
                    <a:p>
                      <a:pPr algn="ctr"/>
                      <a:r>
                        <a:rPr lang="en-US" sz="1000" b="1" dirty="0" smtClean="0"/>
                        <a:t/>
                      </a:r>
                      <a:br>
                        <a:rPr lang="en-US" sz="1000" b="1" dirty="0" smtClean="0"/>
                      </a:br>
                      <a:r>
                        <a:rPr lang="en-US" sz="1000" b="1" u="sng" dirty="0" err="1" smtClean="0"/>
                        <a:t>Ind</a:t>
                      </a:r>
                      <a:endParaRPr lang="en-US" sz="1000" b="1" u="sng" dirty="0"/>
                    </a:p>
                  </a:txBody>
                  <a:tcPr/>
                </a:tc>
                <a:tc>
                  <a:txBody>
                    <a:bodyPr/>
                    <a:lstStyle/>
                    <a:p>
                      <a:pPr algn="ctr"/>
                      <a:r>
                        <a:rPr lang="en-US" sz="1000" b="1" dirty="0" smtClean="0"/>
                        <a:t>GOP</a:t>
                      </a:r>
                    </a:p>
                    <a:p>
                      <a:pPr algn="ctr"/>
                      <a:r>
                        <a:rPr lang="en-US" sz="1000" b="1" u="sng" dirty="0" smtClean="0"/>
                        <a:t>Primary</a:t>
                      </a:r>
                      <a:endParaRPr lang="en-US" sz="1000" b="1" u="sng" dirty="0"/>
                    </a:p>
                  </a:txBody>
                  <a:tcPr/>
                </a:tc>
              </a:tr>
              <a:tr h="241184">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r>
              <a:tr h="295493">
                <a:tc>
                  <a:txBody>
                    <a:bodyPr/>
                    <a:lstStyle/>
                    <a:p>
                      <a:pPr algn="ctr"/>
                      <a:r>
                        <a:rPr lang="en-US" sz="1200" dirty="0" smtClean="0"/>
                        <a:t>49</a:t>
                      </a:r>
                      <a:endParaRPr lang="en-US" sz="1200" dirty="0"/>
                    </a:p>
                  </a:txBody>
                  <a:tcPr/>
                </a:tc>
                <a:tc>
                  <a:txBody>
                    <a:bodyPr/>
                    <a:lstStyle/>
                    <a:p>
                      <a:pPr algn="ctr"/>
                      <a:r>
                        <a:rPr lang="en-US" sz="1200" dirty="0" smtClean="0"/>
                        <a:t>39</a:t>
                      </a:r>
                      <a:endParaRPr lang="en-US" sz="1200" dirty="0"/>
                    </a:p>
                  </a:txBody>
                  <a:tcPr/>
                </a:tc>
                <a:tc>
                  <a:txBody>
                    <a:bodyPr/>
                    <a:lstStyle/>
                    <a:p>
                      <a:pPr algn="ctr"/>
                      <a:r>
                        <a:rPr lang="en-US" sz="1200" dirty="0" smtClean="0"/>
                        <a:t>56</a:t>
                      </a:r>
                      <a:endParaRPr lang="en-US" sz="1200" dirty="0"/>
                    </a:p>
                  </a:txBody>
                  <a:tcPr/>
                </a:tc>
                <a:tc>
                  <a:txBody>
                    <a:bodyPr/>
                    <a:lstStyle/>
                    <a:p>
                      <a:pPr algn="ctr"/>
                      <a:r>
                        <a:rPr lang="en-US" sz="1200" dirty="0" smtClean="0"/>
                        <a:t>49</a:t>
                      </a:r>
                      <a:endParaRPr lang="en-US" sz="1200" dirty="0"/>
                    </a:p>
                  </a:txBody>
                  <a:tcPr/>
                </a:tc>
                <a:tc>
                  <a:txBody>
                    <a:bodyPr/>
                    <a:lstStyle/>
                    <a:p>
                      <a:pPr algn="ctr"/>
                      <a:r>
                        <a:rPr lang="en-US" sz="1200" dirty="0" smtClean="0"/>
                        <a:t>70</a:t>
                      </a:r>
                      <a:endParaRPr lang="en-US" sz="1200" dirty="0"/>
                    </a:p>
                  </a:txBody>
                  <a:tcPr/>
                </a:tc>
              </a:tr>
              <a:tr h="366801">
                <a:tc>
                  <a:txBody>
                    <a:bodyPr/>
                    <a:lstStyle/>
                    <a:p>
                      <a:pPr algn="ctr"/>
                      <a:r>
                        <a:rPr lang="en-US" sz="1200" dirty="0" smtClean="0"/>
                        <a:t>36</a:t>
                      </a:r>
                      <a:endParaRPr lang="en-US" sz="1200" dirty="0"/>
                    </a:p>
                  </a:txBody>
                  <a:tcPr/>
                </a:tc>
                <a:tc>
                  <a:txBody>
                    <a:bodyPr/>
                    <a:lstStyle/>
                    <a:p>
                      <a:pPr algn="ctr"/>
                      <a:r>
                        <a:rPr lang="en-US" sz="1200" dirty="0" smtClean="0"/>
                        <a:t>46</a:t>
                      </a:r>
                      <a:endParaRPr lang="en-US" sz="1200" dirty="0"/>
                    </a:p>
                  </a:txBody>
                  <a:tcPr/>
                </a:tc>
                <a:tc>
                  <a:txBody>
                    <a:bodyPr/>
                    <a:lstStyle/>
                    <a:p>
                      <a:pPr algn="ctr"/>
                      <a:r>
                        <a:rPr lang="en-US" sz="1200" dirty="0" smtClean="0"/>
                        <a:t>32</a:t>
                      </a:r>
                      <a:endParaRPr lang="en-US" sz="1200" dirty="0"/>
                    </a:p>
                  </a:txBody>
                  <a:tcPr/>
                </a:tc>
                <a:tc>
                  <a:txBody>
                    <a:bodyPr/>
                    <a:lstStyle/>
                    <a:p>
                      <a:pPr algn="ctr"/>
                      <a:r>
                        <a:rPr lang="en-US" sz="1200" dirty="0" smtClean="0"/>
                        <a:t>33</a:t>
                      </a:r>
                      <a:endParaRPr lang="en-US" sz="1200" dirty="0"/>
                    </a:p>
                  </a:txBody>
                  <a:tcPr/>
                </a:tc>
                <a:tc>
                  <a:txBody>
                    <a:bodyPr/>
                    <a:lstStyle/>
                    <a:p>
                      <a:pPr algn="ctr"/>
                      <a:r>
                        <a:rPr lang="en-US" sz="1200" dirty="0" smtClean="0"/>
                        <a:t>20</a:t>
                      </a:r>
                      <a:endParaRPr lang="en-US" sz="1200" dirty="0"/>
                    </a:p>
                  </a:txBody>
                  <a:tcPr/>
                </a:tc>
              </a:tr>
              <a:tr h="366801">
                <a:tc>
                  <a:txBody>
                    <a:bodyPr/>
                    <a:lstStyle/>
                    <a:p>
                      <a:pPr algn="ctr"/>
                      <a:r>
                        <a:rPr lang="en-US" sz="1200" dirty="0" smtClean="0"/>
                        <a:t>15</a:t>
                      </a:r>
                      <a:endParaRPr lang="en-US" sz="1200" dirty="0"/>
                    </a:p>
                  </a:txBody>
                  <a:tcPr/>
                </a:tc>
                <a:tc>
                  <a:txBody>
                    <a:bodyPr/>
                    <a:lstStyle/>
                    <a:p>
                      <a:pPr algn="ctr"/>
                      <a:r>
                        <a:rPr lang="en-US" sz="1200" dirty="0" smtClean="0"/>
                        <a:t>15</a:t>
                      </a:r>
                      <a:endParaRPr lang="en-US" sz="1200" dirty="0"/>
                    </a:p>
                  </a:txBody>
                  <a:tcPr/>
                </a:tc>
                <a:tc>
                  <a:txBody>
                    <a:bodyPr/>
                    <a:lstStyle/>
                    <a:p>
                      <a:pPr algn="ctr"/>
                      <a:r>
                        <a:rPr lang="en-US" sz="1200" dirty="0" smtClean="0"/>
                        <a:t>13</a:t>
                      </a:r>
                      <a:endParaRPr lang="en-US" sz="1200" dirty="0"/>
                    </a:p>
                  </a:txBody>
                  <a:tcPr/>
                </a:tc>
                <a:tc>
                  <a:txBody>
                    <a:bodyPr/>
                    <a:lstStyle/>
                    <a:p>
                      <a:pPr algn="ctr"/>
                      <a:r>
                        <a:rPr lang="en-US" sz="1200" dirty="0" smtClean="0"/>
                        <a:t>18</a:t>
                      </a:r>
                      <a:endParaRPr lang="en-US" sz="1200" dirty="0"/>
                    </a:p>
                  </a:txBody>
                  <a:tcPr/>
                </a:tc>
                <a:tc>
                  <a:txBody>
                    <a:bodyPr/>
                    <a:lstStyle/>
                    <a:p>
                      <a:pPr algn="ctr"/>
                      <a:r>
                        <a:rPr lang="en-US" sz="1200" dirty="0" smtClean="0"/>
                        <a:t>11</a:t>
                      </a:r>
                      <a:endParaRPr lang="en-US" sz="1200" dirty="0"/>
                    </a:p>
                  </a:txBody>
                  <a:tcPr/>
                </a:tc>
              </a:tr>
            </a:tbl>
          </a:graphicData>
        </a:graphic>
      </p:graphicFrame>
      <p:cxnSp>
        <p:nvCxnSpPr>
          <p:cNvPr id="17465" name="Straight Connector 15"/>
          <p:cNvCxnSpPr>
            <a:cxnSpLocks noChangeShapeType="1"/>
          </p:cNvCxnSpPr>
          <p:nvPr/>
        </p:nvCxnSpPr>
        <p:spPr bwMode="auto">
          <a:xfrm rot="5400000">
            <a:off x="4915694" y="2780506"/>
            <a:ext cx="1600200" cy="1588"/>
          </a:xfrm>
          <a:prstGeom prst="line">
            <a:avLst/>
          </a:prstGeom>
          <a:noFill/>
          <a:ln w="9525">
            <a:solidFill>
              <a:schemeClr val="tx1"/>
            </a:solidFill>
            <a:round/>
            <a:headEnd/>
            <a:tailEnd/>
          </a:ln>
        </p:spPr>
      </p:cxnSp>
      <p:cxnSp>
        <p:nvCxnSpPr>
          <p:cNvPr id="17466" name="Straight Connector 16"/>
          <p:cNvCxnSpPr>
            <a:cxnSpLocks noChangeShapeType="1"/>
          </p:cNvCxnSpPr>
          <p:nvPr/>
        </p:nvCxnSpPr>
        <p:spPr bwMode="auto">
          <a:xfrm rot="5400000">
            <a:off x="6592094" y="2780506"/>
            <a:ext cx="1600200" cy="1588"/>
          </a:xfrm>
          <a:prstGeom prst="line">
            <a:avLst/>
          </a:prstGeom>
          <a:noFill/>
          <a:ln w="9525">
            <a:solidFill>
              <a:schemeClr val="tx1"/>
            </a:solidFill>
            <a:round/>
            <a:headEnd/>
            <a:tailEnd/>
          </a:ln>
        </p:spPr>
      </p:cxnSp>
      <p:cxnSp>
        <p:nvCxnSpPr>
          <p:cNvPr id="17467" name="Straight Connector 21"/>
          <p:cNvCxnSpPr>
            <a:cxnSpLocks noChangeShapeType="1"/>
          </p:cNvCxnSpPr>
          <p:nvPr/>
        </p:nvCxnSpPr>
        <p:spPr bwMode="auto">
          <a:xfrm rot="5400000">
            <a:off x="4153694" y="2780506"/>
            <a:ext cx="1600200" cy="1588"/>
          </a:xfrm>
          <a:prstGeom prst="line">
            <a:avLst/>
          </a:prstGeom>
          <a:noFill/>
          <a:ln w="9525">
            <a:solidFill>
              <a:schemeClr val="tx1"/>
            </a:solidFill>
            <a:round/>
            <a:headEnd/>
            <a:tailEnd/>
          </a:ln>
        </p:spPr>
      </p:cxnSp>
      <p:cxnSp>
        <p:nvCxnSpPr>
          <p:cNvPr id="17468" name="Straight Connector 23"/>
          <p:cNvCxnSpPr>
            <a:cxnSpLocks noChangeShapeType="1"/>
          </p:cNvCxnSpPr>
          <p:nvPr/>
        </p:nvCxnSpPr>
        <p:spPr bwMode="auto">
          <a:xfrm rot="5400000">
            <a:off x="4191794" y="5180806"/>
            <a:ext cx="1524000" cy="1588"/>
          </a:xfrm>
          <a:prstGeom prst="line">
            <a:avLst/>
          </a:prstGeom>
          <a:noFill/>
          <a:ln w="9525">
            <a:solidFill>
              <a:schemeClr val="tx1"/>
            </a:solidFill>
            <a:round/>
            <a:headEnd/>
            <a:tailEnd/>
          </a:ln>
        </p:spPr>
      </p:cxnSp>
      <p:sp>
        <p:nvSpPr>
          <p:cNvPr id="17469" name="TextBox 24"/>
          <p:cNvSpPr txBox="1">
            <a:spLocks noChangeArrowheads="1"/>
          </p:cNvSpPr>
          <p:nvPr/>
        </p:nvSpPr>
        <p:spPr bwMode="auto">
          <a:xfrm>
            <a:off x="5715000" y="1828800"/>
            <a:ext cx="1676400" cy="261610"/>
          </a:xfrm>
          <a:prstGeom prst="rect">
            <a:avLst/>
          </a:prstGeom>
          <a:noFill/>
          <a:ln w="9525">
            <a:noFill/>
            <a:miter lim="800000"/>
            <a:headEnd/>
            <a:tailEnd/>
          </a:ln>
        </p:spPr>
        <p:txBody>
          <a:bodyPr>
            <a:prstTxWarp prst="textNoShape">
              <a:avLst/>
            </a:prstTxWarp>
            <a:spAutoFit/>
          </a:bodyPr>
          <a:lstStyle/>
          <a:p>
            <a:pPr algn="ctr"/>
            <a:r>
              <a:rPr lang="en-US" sz="1100" b="1" i="1" dirty="0"/>
              <a:t>-Party-</a:t>
            </a:r>
          </a:p>
        </p:txBody>
      </p:sp>
      <p:sp>
        <p:nvSpPr>
          <p:cNvPr id="17470" name="TextBox 25"/>
          <p:cNvSpPr txBox="1">
            <a:spLocks noChangeArrowheads="1"/>
          </p:cNvSpPr>
          <p:nvPr/>
        </p:nvSpPr>
        <p:spPr bwMode="auto">
          <a:xfrm>
            <a:off x="5715000" y="4267200"/>
            <a:ext cx="1676400" cy="261610"/>
          </a:xfrm>
          <a:prstGeom prst="rect">
            <a:avLst/>
          </a:prstGeom>
          <a:noFill/>
          <a:ln w="9525">
            <a:noFill/>
            <a:miter lim="800000"/>
            <a:headEnd/>
            <a:tailEnd/>
          </a:ln>
        </p:spPr>
        <p:txBody>
          <a:bodyPr>
            <a:prstTxWarp prst="textNoShape">
              <a:avLst/>
            </a:prstTxWarp>
            <a:spAutoFit/>
          </a:bodyPr>
          <a:lstStyle/>
          <a:p>
            <a:pPr algn="ctr"/>
            <a:r>
              <a:rPr lang="en-US" sz="1100" b="1" i="1" dirty="0"/>
              <a:t>-Party-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p>
            <a:fld id="{7B32D9D3-DD70-754C-A216-EE16B929DAFA}" type="slidenum">
              <a:rPr lang="en-US">
                <a:latin typeface="Helvetica" pitchFamily="-1" charset="0"/>
                <a:ea typeface="ＭＳ Ｐゴシック" pitchFamily="-1" charset="-128"/>
                <a:cs typeface="ＭＳ Ｐゴシック" pitchFamily="-1" charset="-128"/>
              </a:rPr>
              <a:pPr/>
              <a:t>3</a:t>
            </a:fld>
            <a:endParaRPr lang="en-US">
              <a:latin typeface="Helvetica" pitchFamily="-1" charset="0"/>
              <a:ea typeface="ＭＳ Ｐゴシック" pitchFamily="-1" charset="-128"/>
              <a:cs typeface="ＭＳ Ｐゴシック" pitchFamily="-1" charset="-128"/>
            </a:endParaRPr>
          </a:p>
        </p:txBody>
      </p:sp>
      <p:sp>
        <p:nvSpPr>
          <p:cNvPr id="19459" name="Rectangle 2"/>
          <p:cNvSpPr>
            <a:spLocks noGrp="1" noChangeArrowheads="1"/>
          </p:cNvSpPr>
          <p:nvPr>
            <p:ph type="title"/>
          </p:nvPr>
        </p:nvSpPr>
        <p:spPr>
          <a:xfrm>
            <a:off x="685800" y="533400"/>
            <a:ext cx="8348663" cy="1090613"/>
          </a:xfrm>
        </p:spPr>
        <p:txBody>
          <a:bodyPr/>
          <a:lstStyle/>
          <a:p>
            <a:pPr eaLnBrk="1" hangingPunct="1"/>
            <a:r>
              <a:rPr lang="en-US" sz="2800" b="1" dirty="0" smtClean="0">
                <a:solidFill>
                  <a:schemeClr val="tx1"/>
                </a:solidFill>
                <a:ea typeface="ＭＳ Ｐゴシック" pitchFamily="-1" charset="-128"/>
                <a:cs typeface="ＭＳ Ｐゴシック" pitchFamily="-1" charset="-128"/>
              </a:rPr>
              <a:t>Rating of Texas State Legislature</a:t>
            </a:r>
            <a:r>
              <a:rPr lang="en-US" sz="2800" dirty="0" smtClean="0">
                <a:solidFill>
                  <a:schemeClr val="tx1"/>
                </a:solidFill>
                <a:ea typeface="ＭＳ Ｐゴシック" pitchFamily="-1" charset="-128"/>
                <a:cs typeface="ＭＳ Ｐゴシック" pitchFamily="-1" charset="-128"/>
              </a:rPr>
              <a:t> – As with Perry, a majority are positive toward the Legislature with Republican voters leading the way.</a:t>
            </a:r>
            <a:endParaRPr lang="en-US" sz="2800" dirty="0" smtClean="0">
              <a:ea typeface="ＭＳ Ｐゴシック" pitchFamily="-1" charset="-128"/>
              <a:cs typeface="ＭＳ Ｐゴシック" pitchFamily="-1" charset="-128"/>
            </a:endParaRPr>
          </a:p>
        </p:txBody>
      </p:sp>
      <p:graphicFrame>
        <p:nvGraphicFramePr>
          <p:cNvPr id="10" name="Object 3"/>
          <p:cNvGraphicFramePr>
            <a:graphicFrameLocks noChangeAspect="1"/>
          </p:cNvGraphicFramePr>
          <p:nvPr/>
        </p:nvGraphicFramePr>
        <p:xfrm>
          <a:off x="1066800" y="3048000"/>
          <a:ext cx="3848100" cy="1219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p:cNvGraphicFramePr>
            <a:graphicFrameLocks noGrp="1"/>
          </p:cNvGraphicFramePr>
          <p:nvPr/>
        </p:nvGraphicFramePr>
        <p:xfrm>
          <a:off x="4800600" y="2438400"/>
          <a:ext cx="3657602" cy="1534291"/>
        </p:xfrm>
        <a:graphic>
          <a:graphicData uri="http://schemas.openxmlformats.org/drawingml/2006/table">
            <a:tbl>
              <a:tblPr firstRow="1" bandRow="1">
                <a:tableStyleId>{2D5ABB26-0587-4C30-8999-92F81FD0307C}</a:tableStyleId>
              </a:tblPr>
              <a:tblGrid>
                <a:gridCol w="640080"/>
                <a:gridCol w="731520"/>
                <a:gridCol w="640080"/>
                <a:gridCol w="822961"/>
                <a:gridCol w="822961"/>
              </a:tblGrid>
              <a:tr h="418091">
                <a:tc>
                  <a:txBody>
                    <a:bodyPr/>
                    <a:lstStyle/>
                    <a:p>
                      <a:pPr algn="ctr"/>
                      <a:r>
                        <a:rPr lang="en-US" sz="1000" b="1" dirty="0" smtClean="0"/>
                        <a:t/>
                      </a:r>
                      <a:br>
                        <a:rPr lang="en-US" sz="1000" b="1" dirty="0" smtClean="0"/>
                      </a:br>
                      <a:r>
                        <a:rPr lang="en-US" sz="1000" b="1" u="sng" dirty="0" smtClean="0"/>
                        <a:t>Dem</a:t>
                      </a:r>
                      <a:endParaRPr lang="en-US" sz="1000" b="1" u="sng" dirty="0"/>
                    </a:p>
                  </a:txBody>
                  <a:tcPr/>
                </a:tc>
                <a:tc>
                  <a:txBody>
                    <a:bodyPr/>
                    <a:lstStyle/>
                    <a:p>
                      <a:pPr algn="ctr"/>
                      <a:r>
                        <a:rPr lang="en-US" sz="1000" b="1" dirty="0" smtClean="0"/>
                        <a:t/>
                      </a:r>
                      <a:br>
                        <a:rPr lang="en-US" sz="1000" b="1" dirty="0" smtClean="0"/>
                      </a:br>
                      <a:r>
                        <a:rPr lang="en-US" sz="1000" b="1" u="sng" dirty="0" smtClean="0"/>
                        <a:t>GOP</a:t>
                      </a:r>
                      <a:endParaRPr lang="en-US" sz="1000" b="1" u="sng" dirty="0"/>
                    </a:p>
                  </a:txBody>
                  <a:tcPr/>
                </a:tc>
                <a:tc>
                  <a:txBody>
                    <a:bodyPr/>
                    <a:lstStyle/>
                    <a:p>
                      <a:pPr algn="ctr"/>
                      <a:r>
                        <a:rPr lang="en-US" sz="1000" b="1" dirty="0" smtClean="0"/>
                        <a:t/>
                      </a:r>
                      <a:br>
                        <a:rPr lang="en-US" sz="1000" b="1" dirty="0" smtClean="0"/>
                      </a:br>
                      <a:r>
                        <a:rPr lang="en-US" sz="1000" b="1" u="sng" dirty="0" err="1" smtClean="0"/>
                        <a:t>Ind</a:t>
                      </a:r>
                      <a:endParaRPr lang="en-US" sz="1000" b="1" u="sng" dirty="0"/>
                    </a:p>
                  </a:txBody>
                  <a:tcPr/>
                </a:tc>
                <a:tc>
                  <a:txBody>
                    <a:bodyPr/>
                    <a:lstStyle/>
                    <a:p>
                      <a:pPr algn="ctr"/>
                      <a:r>
                        <a:rPr lang="en-US" sz="1000" b="1" dirty="0" smtClean="0"/>
                        <a:t>GOP</a:t>
                      </a:r>
                    </a:p>
                    <a:p>
                      <a:pPr algn="ctr"/>
                      <a:r>
                        <a:rPr lang="en-US" sz="1000" b="1" u="sng" dirty="0" smtClean="0"/>
                        <a:t>Primary</a:t>
                      </a:r>
                      <a:endParaRPr lang="en-US" sz="1000" b="1" u="sng" dirty="0"/>
                    </a:p>
                  </a:txBody>
                  <a:tcPr/>
                </a:tc>
                <a:tc>
                  <a:txBody>
                    <a:bodyPr/>
                    <a:lstStyle/>
                    <a:p>
                      <a:pPr algn="ctr"/>
                      <a:endParaRPr lang="en-US" sz="1000" b="1" u="sng" dirty="0" smtClean="0"/>
                    </a:p>
                    <a:p>
                      <a:pPr algn="ctr"/>
                      <a:r>
                        <a:rPr lang="en-US" sz="1000" b="1" u="sng" dirty="0" smtClean="0"/>
                        <a:t>Hispanics</a:t>
                      </a:r>
                      <a:endParaRPr lang="en-US" sz="1000" b="1" u="sng" dirty="0"/>
                    </a:p>
                  </a:txBody>
                  <a:tcPr/>
                </a:tc>
              </a:tr>
              <a:tr h="257287">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r>
              <a:tr h="467622">
                <a:tc>
                  <a:txBody>
                    <a:bodyPr/>
                    <a:lstStyle/>
                    <a:p>
                      <a:pPr algn="ctr"/>
                      <a:r>
                        <a:rPr lang="en-US" sz="1200" dirty="0" smtClean="0"/>
                        <a:t>32</a:t>
                      </a:r>
                      <a:endParaRPr lang="en-US" sz="1200" dirty="0"/>
                    </a:p>
                  </a:txBody>
                  <a:tcPr/>
                </a:tc>
                <a:tc>
                  <a:txBody>
                    <a:bodyPr/>
                    <a:lstStyle/>
                    <a:p>
                      <a:pPr algn="ctr"/>
                      <a:r>
                        <a:rPr lang="en-US" sz="1200" dirty="0" smtClean="0"/>
                        <a:t>69</a:t>
                      </a:r>
                      <a:endParaRPr lang="en-US" sz="1200" dirty="0"/>
                    </a:p>
                  </a:txBody>
                  <a:tcPr/>
                </a:tc>
                <a:tc>
                  <a:txBody>
                    <a:bodyPr/>
                    <a:lstStyle/>
                    <a:p>
                      <a:pPr algn="ctr"/>
                      <a:r>
                        <a:rPr lang="en-US" sz="1200" dirty="0" smtClean="0"/>
                        <a:t>50</a:t>
                      </a:r>
                      <a:endParaRPr lang="en-US" sz="1200" dirty="0"/>
                    </a:p>
                  </a:txBody>
                  <a:tcPr/>
                </a:tc>
                <a:tc>
                  <a:txBody>
                    <a:bodyPr/>
                    <a:lstStyle/>
                    <a:p>
                      <a:pPr algn="ctr"/>
                      <a:r>
                        <a:rPr lang="en-US" sz="1200" dirty="0" smtClean="0"/>
                        <a:t>68</a:t>
                      </a:r>
                      <a:endParaRPr lang="en-US" sz="1200" dirty="0"/>
                    </a:p>
                  </a:txBody>
                  <a:tcPr/>
                </a:tc>
                <a:tc>
                  <a:txBody>
                    <a:bodyPr/>
                    <a:lstStyle/>
                    <a:p>
                      <a:pPr algn="ctr"/>
                      <a:r>
                        <a:rPr lang="en-US" sz="1200" dirty="0" smtClean="0"/>
                        <a:t>48</a:t>
                      </a:r>
                      <a:endParaRPr lang="en-US" sz="1200" dirty="0"/>
                    </a:p>
                  </a:txBody>
                  <a:tcPr/>
                </a:tc>
              </a:tr>
              <a:tr h="391291">
                <a:tc>
                  <a:txBody>
                    <a:bodyPr/>
                    <a:lstStyle/>
                    <a:p>
                      <a:pPr algn="ctr"/>
                      <a:r>
                        <a:rPr lang="en-US" sz="1200" dirty="0" smtClean="0"/>
                        <a:t>64</a:t>
                      </a:r>
                      <a:endParaRPr lang="en-US" sz="1200" dirty="0"/>
                    </a:p>
                  </a:txBody>
                  <a:tcPr/>
                </a:tc>
                <a:tc>
                  <a:txBody>
                    <a:bodyPr/>
                    <a:lstStyle/>
                    <a:p>
                      <a:pPr algn="ctr"/>
                      <a:r>
                        <a:rPr lang="en-US" sz="1200" dirty="0" smtClean="0"/>
                        <a:t>26</a:t>
                      </a:r>
                      <a:endParaRPr lang="en-US" sz="1200" dirty="0"/>
                    </a:p>
                  </a:txBody>
                  <a:tcPr/>
                </a:tc>
                <a:tc>
                  <a:txBody>
                    <a:bodyPr/>
                    <a:lstStyle/>
                    <a:p>
                      <a:pPr algn="ctr"/>
                      <a:r>
                        <a:rPr lang="en-US" sz="1200" dirty="0" smtClean="0"/>
                        <a:t>44</a:t>
                      </a:r>
                      <a:endParaRPr lang="en-US" sz="1200" dirty="0"/>
                    </a:p>
                  </a:txBody>
                  <a:tcPr/>
                </a:tc>
                <a:tc>
                  <a:txBody>
                    <a:bodyPr/>
                    <a:lstStyle/>
                    <a:p>
                      <a:pPr algn="ctr"/>
                      <a:r>
                        <a:rPr lang="en-US" sz="1200" dirty="0" smtClean="0"/>
                        <a:t>27</a:t>
                      </a:r>
                      <a:endParaRPr lang="en-US" sz="1200" dirty="0"/>
                    </a:p>
                  </a:txBody>
                  <a:tcPr/>
                </a:tc>
                <a:tc>
                  <a:txBody>
                    <a:bodyPr/>
                    <a:lstStyle/>
                    <a:p>
                      <a:pPr algn="ctr"/>
                      <a:r>
                        <a:rPr lang="en-US" sz="1200" dirty="0" smtClean="0"/>
                        <a:t>49</a:t>
                      </a:r>
                      <a:endParaRPr lang="en-US" sz="1200" dirty="0"/>
                    </a:p>
                  </a:txBody>
                  <a:tcPr/>
                </a:tc>
              </a:tr>
            </a:tbl>
          </a:graphicData>
        </a:graphic>
      </p:graphicFrame>
      <p:cxnSp>
        <p:nvCxnSpPr>
          <p:cNvPr id="19482" name="Straight Connector 11"/>
          <p:cNvCxnSpPr>
            <a:cxnSpLocks noChangeShapeType="1"/>
          </p:cNvCxnSpPr>
          <p:nvPr/>
        </p:nvCxnSpPr>
        <p:spPr bwMode="auto">
          <a:xfrm rot="5400000">
            <a:off x="6020594" y="3199606"/>
            <a:ext cx="1524000" cy="1588"/>
          </a:xfrm>
          <a:prstGeom prst="line">
            <a:avLst/>
          </a:prstGeom>
          <a:noFill/>
          <a:ln w="9525">
            <a:solidFill>
              <a:schemeClr val="tx1"/>
            </a:solidFill>
            <a:round/>
            <a:headEnd/>
            <a:tailEnd/>
          </a:ln>
        </p:spPr>
      </p:cxnSp>
      <p:cxnSp>
        <p:nvCxnSpPr>
          <p:cNvPr id="19484" name="Straight Connector 13"/>
          <p:cNvCxnSpPr>
            <a:cxnSpLocks noChangeShapeType="1"/>
          </p:cNvCxnSpPr>
          <p:nvPr/>
        </p:nvCxnSpPr>
        <p:spPr bwMode="auto">
          <a:xfrm rot="5400000">
            <a:off x="4039394" y="3199606"/>
            <a:ext cx="1524000" cy="1588"/>
          </a:xfrm>
          <a:prstGeom prst="line">
            <a:avLst/>
          </a:prstGeom>
          <a:noFill/>
          <a:ln w="9525">
            <a:solidFill>
              <a:schemeClr val="tx1"/>
            </a:solidFill>
            <a:round/>
            <a:headEnd/>
            <a:tailEnd/>
          </a:ln>
        </p:spPr>
      </p:cxnSp>
      <p:sp>
        <p:nvSpPr>
          <p:cNvPr id="19485" name="TextBox 17"/>
          <p:cNvSpPr txBox="1">
            <a:spLocks noChangeArrowheads="1"/>
          </p:cNvSpPr>
          <p:nvPr/>
        </p:nvSpPr>
        <p:spPr bwMode="auto">
          <a:xfrm>
            <a:off x="4800600" y="2209800"/>
            <a:ext cx="1981200" cy="261610"/>
          </a:xfrm>
          <a:prstGeom prst="rect">
            <a:avLst/>
          </a:prstGeom>
          <a:noFill/>
          <a:ln w="9525">
            <a:noFill/>
            <a:miter lim="800000"/>
            <a:headEnd/>
            <a:tailEnd/>
          </a:ln>
        </p:spPr>
        <p:txBody>
          <a:bodyPr wrap="square">
            <a:prstTxWarp prst="textNoShape">
              <a:avLst/>
            </a:prstTxWarp>
            <a:spAutoFit/>
          </a:bodyPr>
          <a:lstStyle/>
          <a:p>
            <a:pPr algn="ctr"/>
            <a:r>
              <a:rPr lang="en-US" sz="1100" b="1" i="1" dirty="0"/>
              <a:t>-Party-</a:t>
            </a:r>
          </a:p>
        </p:txBody>
      </p:sp>
      <p:cxnSp>
        <p:nvCxnSpPr>
          <p:cNvPr id="9" name="Straight Connector 11"/>
          <p:cNvCxnSpPr>
            <a:cxnSpLocks noChangeShapeType="1"/>
          </p:cNvCxnSpPr>
          <p:nvPr/>
        </p:nvCxnSpPr>
        <p:spPr bwMode="auto">
          <a:xfrm rot="5400000">
            <a:off x="6858794" y="3199606"/>
            <a:ext cx="1524000" cy="1588"/>
          </a:xfrm>
          <a:prstGeom prst="line">
            <a:avLst/>
          </a:prstGeom>
          <a:noFill/>
          <a:ln w="9525">
            <a:solidFill>
              <a:schemeClr val="tx1"/>
            </a:solidFill>
            <a:round/>
            <a:headEnd/>
            <a:tailEnd/>
          </a:ln>
        </p:spPr>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r>
              <a:rPr lang="en-US" sz="1800" b="1" dirty="0" smtClean="0">
                <a:solidFill>
                  <a:srgbClr val="000000"/>
                </a:solidFill>
                <a:ea typeface="ＭＳ Ｐゴシック" pitchFamily="-1" charset="-128"/>
                <a:cs typeface="ＭＳ Ｐゴシック" pitchFamily="-1" charset="-128"/>
              </a:rPr>
              <a:t>Public Schools Rating:  Statewide vs. Local</a:t>
            </a:r>
            <a:r>
              <a:rPr lang="en-US" sz="1800" dirty="0" smtClean="0">
                <a:solidFill>
                  <a:srgbClr val="000000"/>
                </a:solidFill>
                <a:ea typeface="ＭＳ Ｐゴシック" pitchFamily="-1" charset="-128"/>
                <a:cs typeface="ＭＳ Ｐゴシック" pitchFamily="-1" charset="-128"/>
              </a:rPr>
              <a:t> – A 60% majority are </a:t>
            </a:r>
            <a:r>
              <a:rPr lang="en-US" sz="1800" u="sng" dirty="0" smtClean="0">
                <a:solidFill>
                  <a:srgbClr val="000000"/>
                </a:solidFill>
                <a:ea typeface="ＭＳ Ｐゴシック" pitchFamily="-1" charset="-128"/>
                <a:cs typeface="ＭＳ Ｐゴシック" pitchFamily="-1" charset="-128"/>
              </a:rPr>
              <a:t>negative</a:t>
            </a:r>
            <a:r>
              <a:rPr lang="en-US" sz="1800" dirty="0" smtClean="0">
                <a:solidFill>
                  <a:srgbClr val="000000"/>
                </a:solidFill>
                <a:ea typeface="ＭＳ Ｐゴシック" pitchFamily="-1" charset="-128"/>
                <a:cs typeface="ＭＳ Ｐゴシック" pitchFamily="-1" charset="-128"/>
              </a:rPr>
              <a:t> about the state’s public school system as whole, but opinion is reversed on local schools where 58% are </a:t>
            </a:r>
            <a:r>
              <a:rPr lang="en-US" sz="1800" u="sng" dirty="0" smtClean="0">
                <a:solidFill>
                  <a:srgbClr val="000000"/>
                </a:solidFill>
                <a:ea typeface="ＭＳ Ｐゴシック" pitchFamily="-1" charset="-128"/>
                <a:cs typeface="ＭＳ Ｐゴシック" pitchFamily="-1" charset="-128"/>
              </a:rPr>
              <a:t>positive</a:t>
            </a:r>
            <a:r>
              <a:rPr lang="en-US" sz="1800" dirty="0" smtClean="0">
                <a:solidFill>
                  <a:srgbClr val="000000"/>
                </a:solidFill>
                <a:ea typeface="ＭＳ Ｐゴシック" pitchFamily="-1" charset="-128"/>
                <a:cs typeface="ＭＳ Ｐゴシック" pitchFamily="-1" charset="-128"/>
              </a:rPr>
              <a:t>.  </a:t>
            </a:r>
            <a:r>
              <a:rPr lang="en-US" sz="1800" dirty="0" smtClean="0">
                <a:solidFill>
                  <a:schemeClr val="tx1"/>
                </a:solidFill>
                <a:ea typeface="ＭＳ Ｐゴシック" pitchFamily="-1" charset="-128"/>
                <a:cs typeface="ＭＳ Ｐゴシック" pitchFamily="-1" charset="-128"/>
              </a:rPr>
              <a:t>Parents with kids in school are 55% negative toward the statewide system but more positive than others (68%) about their local schools.</a:t>
            </a:r>
          </a:p>
        </p:txBody>
      </p:sp>
      <p:graphicFrame>
        <p:nvGraphicFramePr>
          <p:cNvPr id="9" name="Object 2"/>
          <p:cNvGraphicFramePr>
            <a:graphicFrameLocks noChangeAspect="1"/>
          </p:cNvGraphicFramePr>
          <p:nvPr/>
        </p:nvGraphicFramePr>
        <p:xfrm>
          <a:off x="762000" y="2743200"/>
          <a:ext cx="3733800" cy="2754313"/>
        </p:xfrm>
        <a:graphic>
          <a:graphicData uri="http://schemas.openxmlformats.org/drawingml/2006/chart">
            <c:chart xmlns:c="http://schemas.openxmlformats.org/drawingml/2006/chart" xmlns:r="http://schemas.openxmlformats.org/officeDocument/2006/relationships" r:id="rId3"/>
          </a:graphicData>
        </a:graphic>
      </p:graphicFrame>
      <p:sp>
        <p:nvSpPr>
          <p:cNvPr id="21508" name="Text Box 9"/>
          <p:cNvSpPr txBox="1">
            <a:spLocks noChangeArrowheads="1"/>
          </p:cNvSpPr>
          <p:nvPr/>
        </p:nvSpPr>
        <p:spPr bwMode="auto">
          <a:xfrm>
            <a:off x="762000" y="1981200"/>
            <a:ext cx="3733800" cy="830997"/>
          </a:xfrm>
          <a:prstGeom prst="rect">
            <a:avLst/>
          </a:prstGeom>
          <a:noFill/>
          <a:ln w="9525">
            <a:noFill/>
            <a:miter lim="800000"/>
            <a:headEnd/>
            <a:tailEnd/>
          </a:ln>
        </p:spPr>
        <p:txBody>
          <a:bodyPr>
            <a:prstTxWarp prst="textNoShape">
              <a:avLst/>
            </a:prstTxWarp>
            <a:spAutoFit/>
          </a:bodyPr>
          <a:lstStyle/>
          <a:p>
            <a:pPr algn="ctr"/>
            <a:r>
              <a:rPr lang="en-US" sz="1200" b="1" dirty="0" smtClean="0"/>
              <a:t>Texas Statewide:</a:t>
            </a:r>
            <a:br>
              <a:rPr lang="en-US" sz="1200" b="1" dirty="0" smtClean="0"/>
            </a:br>
            <a:r>
              <a:rPr lang="en-US" sz="1200" i="1" dirty="0" smtClean="0"/>
              <a:t>Overall</a:t>
            </a:r>
            <a:r>
              <a:rPr lang="en-US" sz="1200" i="1" dirty="0"/>
              <a:t>, how would you the rate the job the Texas public school system is doing – excellent, good, not so good or poor?</a:t>
            </a:r>
          </a:p>
        </p:txBody>
      </p:sp>
      <p:sp>
        <p:nvSpPr>
          <p:cNvPr id="21509" name="Text Box 9"/>
          <p:cNvSpPr txBox="1">
            <a:spLocks noChangeArrowheads="1"/>
          </p:cNvSpPr>
          <p:nvPr/>
        </p:nvSpPr>
        <p:spPr bwMode="auto">
          <a:xfrm>
            <a:off x="5029200" y="1981200"/>
            <a:ext cx="3733800" cy="830997"/>
          </a:xfrm>
          <a:prstGeom prst="rect">
            <a:avLst/>
          </a:prstGeom>
          <a:noFill/>
          <a:ln w="9525">
            <a:noFill/>
            <a:miter lim="800000"/>
            <a:headEnd/>
            <a:tailEnd/>
          </a:ln>
        </p:spPr>
        <p:txBody>
          <a:bodyPr>
            <a:prstTxWarp prst="textNoShape">
              <a:avLst/>
            </a:prstTxWarp>
            <a:spAutoFit/>
          </a:bodyPr>
          <a:lstStyle/>
          <a:p>
            <a:pPr algn="ctr">
              <a:spcBef>
                <a:spcPct val="50000"/>
              </a:spcBef>
            </a:pPr>
            <a:r>
              <a:rPr lang="en-US" sz="1200" b="1" dirty="0" smtClean="0"/>
              <a:t>Local:</a:t>
            </a:r>
            <a:br>
              <a:rPr lang="en-US" sz="1200" b="1" dirty="0" smtClean="0"/>
            </a:br>
            <a:r>
              <a:rPr lang="en-US" sz="1200" i="1" dirty="0" smtClean="0"/>
              <a:t>And</a:t>
            </a:r>
            <a:r>
              <a:rPr lang="en-US" sz="1200" i="1" dirty="0"/>
              <a:t>, how would you rate the job your LOCAL public schools are doing – excellent, good, not so good or poor? </a:t>
            </a:r>
            <a:endParaRPr lang="en-US" sz="1000" i="1" dirty="0"/>
          </a:p>
        </p:txBody>
      </p:sp>
      <p:cxnSp>
        <p:nvCxnSpPr>
          <p:cNvPr id="18" name="Straight Connector 17"/>
          <p:cNvCxnSpPr/>
          <p:nvPr/>
        </p:nvCxnSpPr>
        <p:spPr bwMode="auto">
          <a:xfrm rot="5400000">
            <a:off x="2794794" y="3834606"/>
            <a:ext cx="3886200" cy="26988"/>
          </a:xfrm>
          <a:prstGeom prst="line">
            <a:avLst/>
          </a:prstGeom>
          <a:solidFill>
            <a:schemeClr val="accent1"/>
          </a:solidFill>
          <a:ln w="19050" cap="flat" cmpd="sng" algn="ctr">
            <a:solidFill>
              <a:schemeClr val="bg1">
                <a:lumMod val="75000"/>
              </a:schemeClr>
            </a:solidFill>
            <a:prstDash val="sysDash"/>
            <a:round/>
            <a:headEnd type="none" w="med" len="med"/>
            <a:tailEnd type="none" w="med" len="med"/>
          </a:ln>
          <a:effectLst/>
        </p:spPr>
      </p:cxnSp>
      <p:sp>
        <p:nvSpPr>
          <p:cNvPr id="21511" name="Slide Number Placeholder 5"/>
          <p:cNvSpPr>
            <a:spLocks noGrp="1"/>
          </p:cNvSpPr>
          <p:nvPr>
            <p:ph type="sldNum" sz="quarter" idx="12"/>
          </p:nvPr>
        </p:nvSpPr>
        <p:spPr>
          <a:noFill/>
        </p:spPr>
        <p:txBody>
          <a:bodyPr/>
          <a:lstStyle/>
          <a:p>
            <a:fld id="{EFEF70F0-C0AA-8B49-BADE-6AAE2E242CB1}" type="slidenum">
              <a:rPr lang="en-US">
                <a:latin typeface="Helvetica" pitchFamily="-1" charset="0"/>
                <a:ea typeface="ＭＳ Ｐゴシック" pitchFamily="-1" charset="-128"/>
                <a:cs typeface="ＭＳ Ｐゴシック" pitchFamily="-1" charset="-128"/>
              </a:rPr>
              <a:pPr/>
              <a:t>4</a:t>
            </a:fld>
            <a:endParaRPr lang="en-US">
              <a:latin typeface="Helvetica" pitchFamily="-1" charset="0"/>
              <a:ea typeface="ＭＳ Ｐゴシック" pitchFamily="-1" charset="-128"/>
              <a:cs typeface="ＭＳ Ｐゴシック" pitchFamily="-1" charset="-128"/>
            </a:endParaRPr>
          </a:p>
        </p:txBody>
      </p:sp>
      <p:graphicFrame>
        <p:nvGraphicFramePr>
          <p:cNvPr id="10" name="Object 8"/>
          <p:cNvGraphicFramePr>
            <a:graphicFrameLocks noChangeAspect="1"/>
          </p:cNvGraphicFramePr>
          <p:nvPr/>
        </p:nvGraphicFramePr>
        <p:xfrm>
          <a:off x="5029200" y="2819400"/>
          <a:ext cx="3810000" cy="2754313"/>
        </p:xfrm>
        <a:graphic>
          <a:graphicData uri="http://schemas.openxmlformats.org/drawingml/2006/chart">
            <c:chart xmlns:c="http://schemas.openxmlformats.org/drawingml/2006/chart" xmlns:r="http://schemas.openxmlformats.org/officeDocument/2006/relationships" r:id="rId4"/>
          </a:graphicData>
        </a:graphic>
      </p:graphicFrame>
      <p:cxnSp>
        <p:nvCxnSpPr>
          <p:cNvPr id="12" name="Straight Connector 11"/>
          <p:cNvCxnSpPr/>
          <p:nvPr/>
        </p:nvCxnSpPr>
        <p:spPr bwMode="auto">
          <a:xfrm>
            <a:off x="762000" y="6019800"/>
            <a:ext cx="13716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TextBox 14"/>
          <p:cNvSpPr txBox="1"/>
          <p:nvPr/>
        </p:nvSpPr>
        <p:spPr>
          <a:xfrm>
            <a:off x="762000" y="6172200"/>
            <a:ext cx="3429000" cy="461665"/>
          </a:xfrm>
          <a:prstGeom prst="rect">
            <a:avLst/>
          </a:prstGeom>
          <a:noFill/>
        </p:spPr>
        <p:txBody>
          <a:bodyPr wrap="square" rtlCol="0">
            <a:spAutoFit/>
          </a:bodyPr>
          <a:lstStyle/>
          <a:p>
            <a:pPr marL="230188" indent="-230188"/>
            <a:r>
              <a:rPr lang="en-US" sz="1200" dirty="0" smtClean="0"/>
              <a:t>*	Positive = excellent &amp; good</a:t>
            </a:r>
          </a:p>
          <a:p>
            <a:pPr marL="230188" indent="-230188"/>
            <a:r>
              <a:rPr lang="en-US" sz="1200" dirty="0" smtClean="0"/>
              <a:t>+	Negative = not so good &amp; poor</a:t>
            </a:r>
            <a:endParaRPr 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8C2CDD35-F205-6B48-AF1E-CB043E8742A4}" type="slidenum">
              <a:rPr lang="en-US">
                <a:latin typeface="Helvetica" pitchFamily="-1" charset="0"/>
                <a:ea typeface="ＭＳ Ｐゴシック" pitchFamily="-1" charset="-128"/>
                <a:cs typeface="ＭＳ Ｐゴシック" pitchFamily="-1" charset="-128"/>
              </a:rPr>
              <a:pPr/>
              <a:t>5</a:t>
            </a:fld>
            <a:endParaRPr lang="en-US">
              <a:latin typeface="Helvetica" pitchFamily="-1" charset="0"/>
              <a:ea typeface="ＭＳ Ｐゴシック" pitchFamily="-1" charset="-128"/>
              <a:cs typeface="ＭＳ Ｐゴシック" pitchFamily="-1" charset="-128"/>
            </a:endParaRPr>
          </a:p>
        </p:txBody>
      </p:sp>
      <p:sp>
        <p:nvSpPr>
          <p:cNvPr id="23555" name="Rectangle 2"/>
          <p:cNvSpPr>
            <a:spLocks noGrp="1" noChangeArrowheads="1"/>
          </p:cNvSpPr>
          <p:nvPr>
            <p:ph type="title"/>
          </p:nvPr>
        </p:nvSpPr>
        <p:spPr>
          <a:xfrm>
            <a:off x="685800" y="533400"/>
            <a:ext cx="8348663" cy="1090613"/>
          </a:xfrm>
        </p:spPr>
        <p:txBody>
          <a:bodyPr/>
          <a:lstStyle/>
          <a:p>
            <a:pPr eaLnBrk="1" hangingPunct="1"/>
            <a:r>
              <a:rPr lang="en-US" sz="1800" b="1" dirty="0" smtClean="0">
                <a:solidFill>
                  <a:schemeClr val="tx1"/>
                </a:solidFill>
                <a:ea typeface="ＭＳ Ｐゴシック" pitchFamily="-1" charset="-128"/>
                <a:cs typeface="ＭＳ Ｐゴシック" pitchFamily="-1" charset="-128"/>
              </a:rPr>
              <a:t>Texas Public School Funding</a:t>
            </a:r>
            <a:r>
              <a:rPr lang="en-US" sz="1800" dirty="0" smtClean="0">
                <a:solidFill>
                  <a:schemeClr val="tx1"/>
                </a:solidFill>
                <a:ea typeface="ＭＳ Ｐゴシック" pitchFamily="-1" charset="-128"/>
                <a:cs typeface="ＭＳ Ｐゴシック" pitchFamily="-1" charset="-128"/>
              </a:rPr>
              <a:t> – By 2:1, a 65% majority say “increased funding” for Texas public schools is needed.  A majority of Republicans (54%) and Independents (56%) agree with no difference between parents of school age children (67%) and non-parents (64%).  Republican Primary voters split (49% enough, 47% increase).</a:t>
            </a:r>
            <a:endParaRPr lang="en-US" sz="1800" dirty="0" smtClean="0">
              <a:ea typeface="ＭＳ Ｐゴシック" pitchFamily="-1" charset="-128"/>
              <a:cs typeface="ＭＳ Ｐゴシック" pitchFamily="-1" charset="-128"/>
            </a:endParaRPr>
          </a:p>
        </p:txBody>
      </p:sp>
      <p:graphicFrame>
        <p:nvGraphicFramePr>
          <p:cNvPr id="12" name="Object 3"/>
          <p:cNvGraphicFramePr>
            <a:graphicFrameLocks noChangeAspect="1"/>
          </p:cNvGraphicFramePr>
          <p:nvPr/>
        </p:nvGraphicFramePr>
        <p:xfrm>
          <a:off x="1295400" y="3657600"/>
          <a:ext cx="3276600" cy="152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p:cNvGraphicFramePr>
            <a:graphicFrameLocks noGrp="1"/>
          </p:cNvGraphicFramePr>
          <p:nvPr/>
        </p:nvGraphicFramePr>
        <p:xfrm>
          <a:off x="4648200" y="3124200"/>
          <a:ext cx="3352799" cy="1534291"/>
        </p:xfrm>
        <a:graphic>
          <a:graphicData uri="http://schemas.openxmlformats.org/drawingml/2006/table">
            <a:tbl>
              <a:tblPr firstRow="1" bandRow="1">
                <a:tableStyleId>{2D5ABB26-0587-4C30-8999-92F81FD0307C}</a:tableStyleId>
              </a:tblPr>
              <a:tblGrid>
                <a:gridCol w="572429"/>
                <a:gridCol w="572429"/>
                <a:gridCol w="572429"/>
                <a:gridCol w="721113"/>
                <a:gridCol w="457200"/>
                <a:gridCol w="457199"/>
              </a:tblGrid>
              <a:tr h="418091">
                <a:tc>
                  <a:txBody>
                    <a:bodyPr/>
                    <a:lstStyle/>
                    <a:p>
                      <a:pPr algn="ctr"/>
                      <a:r>
                        <a:rPr lang="en-US" sz="1000" b="1" dirty="0" smtClean="0"/>
                        <a:t/>
                      </a:r>
                      <a:br>
                        <a:rPr lang="en-US" sz="1000" b="1" dirty="0" smtClean="0"/>
                      </a:br>
                      <a:r>
                        <a:rPr lang="en-US" sz="1000" b="1" u="sng" dirty="0" smtClean="0"/>
                        <a:t>Dem</a:t>
                      </a:r>
                      <a:endParaRPr lang="en-US" sz="1000" b="1" u="sng" dirty="0"/>
                    </a:p>
                  </a:txBody>
                  <a:tcPr/>
                </a:tc>
                <a:tc>
                  <a:txBody>
                    <a:bodyPr/>
                    <a:lstStyle/>
                    <a:p>
                      <a:pPr algn="ctr"/>
                      <a:r>
                        <a:rPr lang="en-US" sz="1000" b="1" dirty="0" smtClean="0"/>
                        <a:t/>
                      </a:r>
                      <a:br>
                        <a:rPr lang="en-US" sz="1000" b="1" dirty="0" smtClean="0"/>
                      </a:br>
                      <a:r>
                        <a:rPr lang="en-US" sz="1000" b="1" u="sng" dirty="0" smtClean="0"/>
                        <a:t>GOP</a:t>
                      </a:r>
                      <a:endParaRPr lang="en-US" sz="1000" b="1" u="sng" dirty="0"/>
                    </a:p>
                  </a:txBody>
                  <a:tcPr/>
                </a:tc>
                <a:tc>
                  <a:txBody>
                    <a:bodyPr/>
                    <a:lstStyle/>
                    <a:p>
                      <a:pPr algn="ctr"/>
                      <a:r>
                        <a:rPr lang="en-US" sz="1000" b="1" dirty="0" smtClean="0"/>
                        <a:t/>
                      </a:r>
                      <a:br>
                        <a:rPr lang="en-US" sz="1000" b="1" dirty="0" smtClean="0"/>
                      </a:br>
                      <a:r>
                        <a:rPr lang="en-US" sz="1000" b="1" u="sng" dirty="0" err="1" smtClean="0"/>
                        <a:t>Ind</a:t>
                      </a:r>
                      <a:endParaRPr lang="en-US" sz="1000" b="1" u="sng" dirty="0"/>
                    </a:p>
                  </a:txBody>
                  <a:tcPr/>
                </a:tc>
                <a:tc>
                  <a:txBody>
                    <a:bodyPr/>
                    <a:lstStyle/>
                    <a:p>
                      <a:pPr algn="ctr"/>
                      <a:r>
                        <a:rPr lang="en-US" sz="1000" b="1" dirty="0" smtClean="0"/>
                        <a:t>GOP</a:t>
                      </a:r>
                    </a:p>
                    <a:p>
                      <a:pPr algn="ctr"/>
                      <a:r>
                        <a:rPr lang="en-US" sz="1000" b="1" u="sng" dirty="0" smtClean="0"/>
                        <a:t>Primary</a:t>
                      </a:r>
                      <a:endParaRPr lang="en-US" sz="1000" b="1" u="sng" dirty="0"/>
                    </a:p>
                  </a:txBody>
                  <a:tcPr/>
                </a:tc>
                <a:tc>
                  <a:txBody>
                    <a:bodyPr/>
                    <a:lstStyle/>
                    <a:p>
                      <a:pPr algn="ctr"/>
                      <a:r>
                        <a:rPr lang="en-US" sz="1000" b="1" u="sng" dirty="0" smtClean="0"/>
                        <a:t/>
                      </a:r>
                      <a:br>
                        <a:rPr lang="en-US" sz="1000" b="1" u="sng" dirty="0" smtClean="0"/>
                      </a:br>
                      <a:r>
                        <a:rPr lang="en-US" sz="1000" b="1" u="sng" dirty="0" smtClean="0"/>
                        <a:t>Yes</a:t>
                      </a:r>
                      <a:endParaRPr lang="en-US" sz="1000" b="1" u="sng" dirty="0"/>
                    </a:p>
                  </a:txBody>
                  <a:tcPr/>
                </a:tc>
                <a:tc>
                  <a:txBody>
                    <a:bodyPr/>
                    <a:lstStyle/>
                    <a:p>
                      <a:pPr algn="ctr"/>
                      <a:r>
                        <a:rPr lang="en-US" sz="1000" b="1" u="sng" dirty="0" smtClean="0"/>
                        <a:t/>
                      </a:r>
                      <a:br>
                        <a:rPr lang="en-US" sz="1000" b="1" u="sng" dirty="0" smtClean="0"/>
                      </a:br>
                      <a:r>
                        <a:rPr lang="en-US" sz="1000" b="1" u="sng" dirty="0" smtClean="0"/>
                        <a:t>No</a:t>
                      </a:r>
                      <a:endParaRPr lang="en-US" sz="1000" b="1" u="sng" dirty="0"/>
                    </a:p>
                  </a:txBody>
                  <a:tcPr/>
                </a:tc>
              </a:tr>
              <a:tr h="257287">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r>
              <a:tr h="467622">
                <a:tc>
                  <a:txBody>
                    <a:bodyPr/>
                    <a:lstStyle/>
                    <a:p>
                      <a:pPr algn="ctr"/>
                      <a:r>
                        <a:rPr lang="en-US" sz="1200" dirty="0" smtClean="0"/>
                        <a:t>  7</a:t>
                      </a:r>
                      <a:endParaRPr lang="en-US" sz="1200" dirty="0"/>
                    </a:p>
                  </a:txBody>
                  <a:tcPr/>
                </a:tc>
                <a:tc>
                  <a:txBody>
                    <a:bodyPr/>
                    <a:lstStyle/>
                    <a:p>
                      <a:pPr algn="ctr"/>
                      <a:r>
                        <a:rPr lang="en-US" sz="1200" dirty="0" smtClean="0"/>
                        <a:t>40</a:t>
                      </a:r>
                      <a:endParaRPr lang="en-US" sz="1200" dirty="0"/>
                    </a:p>
                  </a:txBody>
                  <a:tcPr/>
                </a:tc>
                <a:tc>
                  <a:txBody>
                    <a:bodyPr/>
                    <a:lstStyle/>
                    <a:p>
                      <a:pPr algn="ctr"/>
                      <a:r>
                        <a:rPr lang="en-US" sz="1200" dirty="0" smtClean="0"/>
                        <a:t>42</a:t>
                      </a:r>
                      <a:endParaRPr lang="en-US" sz="1200" dirty="0"/>
                    </a:p>
                  </a:txBody>
                  <a:tcPr/>
                </a:tc>
                <a:tc>
                  <a:txBody>
                    <a:bodyPr/>
                    <a:lstStyle/>
                    <a:p>
                      <a:pPr algn="ctr"/>
                      <a:r>
                        <a:rPr lang="en-US" sz="1200" dirty="0" smtClean="0"/>
                        <a:t>49</a:t>
                      </a:r>
                      <a:endParaRPr lang="en-US" sz="1200" dirty="0"/>
                    </a:p>
                  </a:txBody>
                  <a:tcPr/>
                </a:tc>
                <a:tc>
                  <a:txBody>
                    <a:bodyPr/>
                    <a:lstStyle/>
                    <a:p>
                      <a:pPr algn="ctr"/>
                      <a:r>
                        <a:rPr lang="en-US" sz="1200" dirty="0" smtClean="0"/>
                        <a:t>29</a:t>
                      </a:r>
                      <a:endParaRPr lang="en-US" sz="1200" dirty="0"/>
                    </a:p>
                  </a:txBody>
                  <a:tcPr/>
                </a:tc>
                <a:tc>
                  <a:txBody>
                    <a:bodyPr/>
                    <a:lstStyle/>
                    <a:p>
                      <a:pPr algn="ctr"/>
                      <a:r>
                        <a:rPr lang="en-US" sz="1200" dirty="0" smtClean="0"/>
                        <a:t>32</a:t>
                      </a:r>
                      <a:endParaRPr lang="en-US" sz="1200" dirty="0"/>
                    </a:p>
                  </a:txBody>
                  <a:tcPr/>
                </a:tc>
              </a:tr>
              <a:tr h="391291">
                <a:tc>
                  <a:txBody>
                    <a:bodyPr/>
                    <a:lstStyle/>
                    <a:p>
                      <a:pPr algn="ctr"/>
                      <a:r>
                        <a:rPr lang="en-US" sz="1200" dirty="0" smtClean="0"/>
                        <a:t>92</a:t>
                      </a:r>
                      <a:endParaRPr lang="en-US" sz="1200" dirty="0"/>
                    </a:p>
                  </a:txBody>
                  <a:tcPr/>
                </a:tc>
                <a:tc>
                  <a:txBody>
                    <a:bodyPr/>
                    <a:lstStyle/>
                    <a:p>
                      <a:pPr algn="ctr"/>
                      <a:r>
                        <a:rPr lang="en-US" sz="1200" dirty="0" smtClean="0"/>
                        <a:t>54</a:t>
                      </a:r>
                      <a:endParaRPr lang="en-US" sz="1200" dirty="0"/>
                    </a:p>
                  </a:txBody>
                  <a:tcPr/>
                </a:tc>
                <a:tc>
                  <a:txBody>
                    <a:bodyPr/>
                    <a:lstStyle/>
                    <a:p>
                      <a:pPr algn="ctr"/>
                      <a:r>
                        <a:rPr lang="en-US" sz="1200" dirty="0" smtClean="0"/>
                        <a:t>56</a:t>
                      </a:r>
                      <a:endParaRPr lang="en-US" sz="1200" dirty="0"/>
                    </a:p>
                  </a:txBody>
                  <a:tcPr/>
                </a:tc>
                <a:tc>
                  <a:txBody>
                    <a:bodyPr/>
                    <a:lstStyle/>
                    <a:p>
                      <a:pPr algn="ctr"/>
                      <a:r>
                        <a:rPr lang="en-US" sz="1200" dirty="0" smtClean="0"/>
                        <a:t>47</a:t>
                      </a:r>
                      <a:endParaRPr lang="en-US" sz="1200" dirty="0"/>
                    </a:p>
                  </a:txBody>
                  <a:tcPr/>
                </a:tc>
                <a:tc>
                  <a:txBody>
                    <a:bodyPr/>
                    <a:lstStyle/>
                    <a:p>
                      <a:pPr algn="ctr"/>
                      <a:r>
                        <a:rPr lang="en-US" sz="1200" dirty="0" smtClean="0"/>
                        <a:t>67</a:t>
                      </a:r>
                      <a:endParaRPr lang="en-US" sz="1200" dirty="0"/>
                    </a:p>
                  </a:txBody>
                  <a:tcPr/>
                </a:tc>
                <a:tc>
                  <a:txBody>
                    <a:bodyPr/>
                    <a:lstStyle/>
                    <a:p>
                      <a:pPr algn="ctr"/>
                      <a:r>
                        <a:rPr lang="en-US" sz="1200" dirty="0" smtClean="0"/>
                        <a:t>64</a:t>
                      </a:r>
                      <a:endParaRPr lang="en-US" sz="1200" dirty="0"/>
                    </a:p>
                  </a:txBody>
                  <a:tcPr/>
                </a:tc>
              </a:tr>
            </a:tbl>
          </a:graphicData>
        </a:graphic>
      </p:graphicFrame>
      <p:cxnSp>
        <p:nvCxnSpPr>
          <p:cNvPr id="23582" name="Straight Connector 11"/>
          <p:cNvCxnSpPr>
            <a:cxnSpLocks noChangeShapeType="1"/>
          </p:cNvCxnSpPr>
          <p:nvPr/>
        </p:nvCxnSpPr>
        <p:spPr bwMode="auto">
          <a:xfrm rot="5400000">
            <a:off x="5563394" y="3961606"/>
            <a:ext cx="1524000" cy="1588"/>
          </a:xfrm>
          <a:prstGeom prst="line">
            <a:avLst/>
          </a:prstGeom>
          <a:noFill/>
          <a:ln w="9525">
            <a:solidFill>
              <a:schemeClr val="tx1"/>
            </a:solidFill>
            <a:round/>
            <a:headEnd/>
            <a:tailEnd/>
          </a:ln>
        </p:spPr>
      </p:cxnSp>
      <p:cxnSp>
        <p:nvCxnSpPr>
          <p:cNvPr id="23583" name="Straight Connector 12"/>
          <p:cNvCxnSpPr>
            <a:cxnSpLocks noChangeShapeType="1"/>
          </p:cNvCxnSpPr>
          <p:nvPr/>
        </p:nvCxnSpPr>
        <p:spPr bwMode="auto">
          <a:xfrm rot="5400000">
            <a:off x="6325394" y="3961606"/>
            <a:ext cx="1524000" cy="1588"/>
          </a:xfrm>
          <a:prstGeom prst="line">
            <a:avLst/>
          </a:prstGeom>
          <a:noFill/>
          <a:ln w="9525">
            <a:solidFill>
              <a:schemeClr val="tx1"/>
            </a:solidFill>
            <a:round/>
            <a:headEnd/>
            <a:tailEnd/>
          </a:ln>
        </p:spPr>
      </p:cxnSp>
      <p:cxnSp>
        <p:nvCxnSpPr>
          <p:cNvPr id="23584" name="Straight Connector 13"/>
          <p:cNvCxnSpPr>
            <a:cxnSpLocks noChangeShapeType="1"/>
          </p:cNvCxnSpPr>
          <p:nvPr/>
        </p:nvCxnSpPr>
        <p:spPr bwMode="auto">
          <a:xfrm rot="5400000">
            <a:off x="3886994" y="3961606"/>
            <a:ext cx="1524000" cy="1588"/>
          </a:xfrm>
          <a:prstGeom prst="line">
            <a:avLst/>
          </a:prstGeom>
          <a:noFill/>
          <a:ln w="9525">
            <a:solidFill>
              <a:schemeClr val="tx1"/>
            </a:solidFill>
            <a:round/>
            <a:headEnd/>
            <a:tailEnd/>
          </a:ln>
        </p:spPr>
      </p:cxnSp>
      <p:sp>
        <p:nvSpPr>
          <p:cNvPr id="23585" name="TextBox 8"/>
          <p:cNvSpPr txBox="1">
            <a:spLocks noChangeArrowheads="1"/>
          </p:cNvSpPr>
          <p:nvPr/>
        </p:nvSpPr>
        <p:spPr bwMode="auto">
          <a:xfrm>
            <a:off x="762000" y="1981200"/>
            <a:ext cx="8153400" cy="461963"/>
          </a:xfrm>
          <a:prstGeom prst="rect">
            <a:avLst/>
          </a:prstGeom>
          <a:noFill/>
          <a:ln w="9525">
            <a:noFill/>
            <a:miter lim="800000"/>
            <a:headEnd/>
            <a:tailEnd/>
          </a:ln>
        </p:spPr>
        <p:txBody>
          <a:bodyPr>
            <a:prstTxWarp prst="textNoShape">
              <a:avLst/>
            </a:prstTxWarp>
            <a:spAutoFit/>
          </a:bodyPr>
          <a:lstStyle/>
          <a:p>
            <a:pPr algn="ctr"/>
            <a:r>
              <a:rPr lang="en-US" sz="1200" i="1"/>
              <a:t>Do you feel Texas public schools receive enough funding to provide a quality education or do you think increased school funding is needed? </a:t>
            </a:r>
          </a:p>
        </p:txBody>
      </p:sp>
      <p:sp>
        <p:nvSpPr>
          <p:cNvPr id="23586" name="TextBox 10"/>
          <p:cNvSpPr txBox="1">
            <a:spLocks noChangeArrowheads="1"/>
          </p:cNvSpPr>
          <p:nvPr/>
        </p:nvSpPr>
        <p:spPr bwMode="auto">
          <a:xfrm>
            <a:off x="4648200" y="3048000"/>
            <a:ext cx="1676400" cy="246063"/>
          </a:xfrm>
          <a:prstGeom prst="rect">
            <a:avLst/>
          </a:prstGeom>
          <a:noFill/>
          <a:ln w="9525">
            <a:noFill/>
            <a:miter lim="800000"/>
            <a:headEnd/>
            <a:tailEnd/>
          </a:ln>
        </p:spPr>
        <p:txBody>
          <a:bodyPr>
            <a:prstTxWarp prst="textNoShape">
              <a:avLst/>
            </a:prstTxWarp>
            <a:spAutoFit/>
          </a:bodyPr>
          <a:lstStyle/>
          <a:p>
            <a:pPr algn="ctr"/>
            <a:r>
              <a:rPr lang="en-US" sz="1000" b="1" i="1"/>
              <a:t>-Party-</a:t>
            </a:r>
          </a:p>
        </p:txBody>
      </p:sp>
      <p:sp>
        <p:nvSpPr>
          <p:cNvPr id="23587" name="TextBox 14"/>
          <p:cNvSpPr txBox="1">
            <a:spLocks noChangeArrowheads="1"/>
          </p:cNvSpPr>
          <p:nvPr/>
        </p:nvSpPr>
        <p:spPr bwMode="auto">
          <a:xfrm>
            <a:off x="7086600" y="3048000"/>
            <a:ext cx="914400" cy="246063"/>
          </a:xfrm>
          <a:prstGeom prst="rect">
            <a:avLst/>
          </a:prstGeom>
          <a:noFill/>
          <a:ln w="9525">
            <a:noFill/>
            <a:miter lim="800000"/>
            <a:headEnd/>
            <a:tailEnd/>
          </a:ln>
        </p:spPr>
        <p:txBody>
          <a:bodyPr>
            <a:prstTxWarp prst="textNoShape">
              <a:avLst/>
            </a:prstTxWarp>
            <a:spAutoFit/>
          </a:bodyPr>
          <a:lstStyle/>
          <a:p>
            <a:pPr algn="ctr"/>
            <a:r>
              <a:rPr lang="en-US" sz="1000" b="1" i="1"/>
              <a:t>-Parents-</a:t>
            </a:r>
          </a:p>
        </p:txBody>
      </p:sp>
      <p:cxnSp>
        <p:nvCxnSpPr>
          <p:cNvPr id="13" name="Straight Connector 12"/>
          <p:cNvCxnSpPr/>
          <p:nvPr/>
        </p:nvCxnSpPr>
        <p:spPr bwMode="auto">
          <a:xfrm>
            <a:off x="762000" y="6019800"/>
            <a:ext cx="13716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762000" y="6172200"/>
            <a:ext cx="5562600" cy="461665"/>
          </a:xfrm>
          <a:prstGeom prst="rect">
            <a:avLst/>
          </a:prstGeom>
          <a:noFill/>
        </p:spPr>
        <p:txBody>
          <a:bodyPr wrap="square" rtlCol="0">
            <a:spAutoFit/>
          </a:bodyPr>
          <a:lstStyle/>
          <a:p>
            <a:pPr marL="230188" indent="-230188"/>
            <a:r>
              <a:rPr lang="en-US" sz="1200" dirty="0" smtClean="0"/>
              <a:t>*	2011 Wording:  61% “Texas state government spends </a:t>
            </a:r>
            <a:r>
              <a:rPr lang="en-US" sz="1200" u="sng" dirty="0" smtClean="0"/>
              <a:t>too little</a:t>
            </a:r>
            <a:r>
              <a:rPr lang="en-US" sz="1200" dirty="0" smtClean="0"/>
              <a:t> on education” vs. 34% right amount &amp; too much.</a:t>
            </a:r>
            <a:endParaRPr lang="en-US"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p>
            <a:fld id="{FD7C242C-17F5-5C43-B975-C1293B624634}" type="slidenum">
              <a:rPr lang="en-US">
                <a:latin typeface="Helvetica" pitchFamily="-1" charset="0"/>
                <a:ea typeface="ＭＳ Ｐゴシック" pitchFamily="-1" charset="-128"/>
                <a:cs typeface="ＭＳ Ｐゴシック" pitchFamily="-1" charset="-128"/>
              </a:rPr>
              <a:pPr/>
              <a:t>6</a:t>
            </a:fld>
            <a:endParaRPr lang="en-US">
              <a:latin typeface="Helvetica" pitchFamily="-1" charset="0"/>
              <a:ea typeface="ＭＳ Ｐゴシック" pitchFamily="-1" charset="-128"/>
              <a:cs typeface="ＭＳ Ｐゴシック" pitchFamily="-1" charset="-128"/>
            </a:endParaRPr>
          </a:p>
        </p:txBody>
      </p:sp>
      <p:sp>
        <p:nvSpPr>
          <p:cNvPr id="25603" name="Rectangle 2"/>
          <p:cNvSpPr>
            <a:spLocks noGrp="1" noChangeArrowheads="1"/>
          </p:cNvSpPr>
          <p:nvPr>
            <p:ph type="title"/>
          </p:nvPr>
        </p:nvSpPr>
        <p:spPr>
          <a:xfrm>
            <a:off x="685800" y="533400"/>
            <a:ext cx="8348663" cy="1090613"/>
          </a:xfrm>
        </p:spPr>
        <p:txBody>
          <a:bodyPr/>
          <a:lstStyle/>
          <a:p>
            <a:pPr eaLnBrk="1" hangingPunct="1"/>
            <a:r>
              <a:rPr lang="en-US" sz="2000" b="1" dirty="0" smtClean="0">
                <a:solidFill>
                  <a:schemeClr val="tx1"/>
                </a:solidFill>
                <a:ea typeface="ＭＳ Ｐゴシック" pitchFamily="-1" charset="-128"/>
                <a:cs typeface="ＭＳ Ｐゴシック" pitchFamily="-1" charset="-128"/>
              </a:rPr>
              <a:t>Awareness of 2011 Education Budget Cuts</a:t>
            </a:r>
            <a:r>
              <a:rPr lang="en-US" sz="2000" dirty="0" smtClean="0">
                <a:solidFill>
                  <a:schemeClr val="tx1"/>
                </a:solidFill>
                <a:ea typeface="ＭＳ Ｐゴシック" pitchFamily="-1" charset="-128"/>
                <a:cs typeface="ＭＳ Ｐゴシック" pitchFamily="-1" charset="-128"/>
              </a:rPr>
              <a:t> – A 58% majority claim recall of the $5 Billion school funding budget cuts of 2011.  Independents (64%) and Austin market (70%) voters are most aware as are Republican Primary voters (66%).</a:t>
            </a:r>
            <a:endParaRPr lang="en-US" sz="2000" dirty="0" smtClean="0">
              <a:ea typeface="ＭＳ Ｐゴシック" pitchFamily="-1" charset="-128"/>
              <a:cs typeface="ＭＳ Ｐゴシック" pitchFamily="-1" charset="-128"/>
            </a:endParaRPr>
          </a:p>
        </p:txBody>
      </p:sp>
      <p:graphicFrame>
        <p:nvGraphicFramePr>
          <p:cNvPr id="7" name="Object 3"/>
          <p:cNvGraphicFramePr>
            <a:graphicFrameLocks noChangeAspect="1"/>
          </p:cNvGraphicFramePr>
          <p:nvPr/>
        </p:nvGraphicFramePr>
        <p:xfrm>
          <a:off x="1219200" y="2667000"/>
          <a:ext cx="7010400" cy="3886200"/>
        </p:xfrm>
        <a:graphic>
          <a:graphicData uri="http://schemas.openxmlformats.org/drawingml/2006/chart">
            <c:chart xmlns:c="http://schemas.openxmlformats.org/drawingml/2006/chart" xmlns:r="http://schemas.openxmlformats.org/officeDocument/2006/relationships" r:id="rId3"/>
          </a:graphicData>
        </a:graphic>
      </p:graphicFrame>
      <p:sp>
        <p:nvSpPr>
          <p:cNvPr id="25605" name="TextBox 8"/>
          <p:cNvSpPr txBox="1">
            <a:spLocks noChangeArrowheads="1"/>
          </p:cNvSpPr>
          <p:nvPr/>
        </p:nvSpPr>
        <p:spPr bwMode="auto">
          <a:xfrm>
            <a:off x="762000" y="1981200"/>
            <a:ext cx="8153400" cy="461963"/>
          </a:xfrm>
          <a:prstGeom prst="rect">
            <a:avLst/>
          </a:prstGeom>
          <a:noFill/>
          <a:ln w="9525">
            <a:noFill/>
            <a:miter lim="800000"/>
            <a:headEnd/>
            <a:tailEnd/>
          </a:ln>
        </p:spPr>
        <p:txBody>
          <a:bodyPr>
            <a:prstTxWarp prst="textNoShape">
              <a:avLst/>
            </a:prstTxWarp>
            <a:spAutoFit/>
          </a:bodyPr>
          <a:lstStyle/>
          <a:p>
            <a:pPr algn="ctr"/>
            <a:r>
              <a:rPr lang="en-US" sz="1200" i="1"/>
              <a:t>In the Legislative session two years ago, over 5 Billion dollars was cut from Texas public school funding -- equal to about 500 dollars per student.  Were you aware of this or not?  </a:t>
            </a:r>
          </a:p>
        </p:txBody>
      </p:sp>
      <p:graphicFrame>
        <p:nvGraphicFramePr>
          <p:cNvPr id="16" name="Table 15"/>
          <p:cNvGraphicFramePr>
            <a:graphicFrameLocks noGrp="1"/>
          </p:cNvGraphicFramePr>
          <p:nvPr/>
        </p:nvGraphicFramePr>
        <p:xfrm>
          <a:off x="1295400" y="2743200"/>
          <a:ext cx="990600" cy="3657600"/>
        </p:xfrm>
        <a:graphic>
          <a:graphicData uri="http://schemas.openxmlformats.org/drawingml/2006/table">
            <a:tbl>
              <a:tblPr/>
              <a:tblGrid>
                <a:gridCol w="990600"/>
              </a:tblGrid>
              <a:tr h="1219200">
                <a:tc>
                  <a:txBody>
                    <a:bodyPr/>
                    <a:lstStyle/>
                    <a:p>
                      <a:pPr marL="0" marR="0" lvl="0" indent="0" algn="l" defTabSz="914400" rtl="0" eaLnBrk="1" fontAlgn="base" latinLnBrk="0" hangingPunct="1">
                        <a:lnSpc>
                          <a:spcPct val="100000"/>
                        </a:lnSpc>
                        <a:spcBef>
                          <a:spcPts val="1200"/>
                        </a:spcBef>
                        <a:spcAft>
                          <a:spcPts val="1200"/>
                        </a:spcAft>
                        <a:buClrTx/>
                        <a:buSzTx/>
                        <a:buFontTx/>
                        <a:buNone/>
                        <a:tabLst/>
                      </a:pPr>
                      <a:r>
                        <a:rPr kumimoji="0" lang="en-US" sz="1000" b="1" i="0" u="sng" strike="noStrike" cap="none" normalizeH="0" baseline="0" smtClean="0">
                          <a:ln>
                            <a:noFill/>
                          </a:ln>
                          <a:solidFill>
                            <a:schemeClr val="tx1"/>
                          </a:solidFill>
                          <a:effectLst/>
                          <a:latin typeface="Arial Bold" pitchFamily="-1" charset="0"/>
                          <a:ea typeface="Arial Bold" pitchFamily="-1" charset="0"/>
                          <a:cs typeface="Arial Bold" pitchFamily="-1" charset="0"/>
                        </a:rPr>
                        <a:t/>
                      </a:r>
                      <a:br>
                        <a:rPr kumimoji="0" lang="en-US" sz="1000" b="1" i="0" u="sng" strike="noStrike" cap="none" normalizeH="0" baseline="0" smtClean="0">
                          <a:ln>
                            <a:noFill/>
                          </a:ln>
                          <a:solidFill>
                            <a:schemeClr val="tx1"/>
                          </a:solidFill>
                          <a:effectLst/>
                          <a:latin typeface="Arial Bold" pitchFamily="-1" charset="0"/>
                          <a:ea typeface="Arial Bold" pitchFamily="-1" charset="0"/>
                          <a:cs typeface="Arial Bold" pitchFamily="-1" charset="0"/>
                        </a:rPr>
                      </a:br>
                      <a:r>
                        <a:rPr kumimoji="0" lang="en-US" sz="1000" b="1" i="0" u="sng" strike="noStrike" cap="none" normalizeH="0" baseline="0" smtClean="0">
                          <a:ln>
                            <a:noFill/>
                          </a:ln>
                          <a:solidFill>
                            <a:schemeClr val="tx1"/>
                          </a:solidFill>
                          <a:effectLst/>
                          <a:latin typeface="Arial Bold" pitchFamily="-1" charset="0"/>
                          <a:ea typeface="Arial Bold" pitchFamily="-1" charset="0"/>
                          <a:cs typeface="Arial Bold" pitchFamily="-1" charset="0"/>
                        </a:rPr>
                        <a:t>Party ID</a:t>
                      </a:r>
                    </a:p>
                  </a:txBody>
                  <a:tcPr horzOverflow="overflow">
                    <a:lnL>
                      <a:noFill/>
                    </a:lnL>
                    <a:lnR>
                      <a:noFill/>
                    </a:lnR>
                    <a:lnT>
                      <a:noFill/>
                    </a:lnT>
                    <a:lnB>
                      <a:noFill/>
                    </a:lnB>
                    <a:lnTlToBr>
                      <a:noFill/>
                    </a:lnTlToBr>
                    <a:lnBlToTr>
                      <a:noFill/>
                    </a:lnBlToTr>
                    <a:noFill/>
                  </a:tcPr>
                </a:tc>
              </a:tr>
              <a:tr h="1219200">
                <a:tc>
                  <a:txBody>
                    <a:bodyPr/>
                    <a:lstStyle/>
                    <a:p>
                      <a:pPr marL="0" marR="0" lvl="0" indent="0" algn="l" defTabSz="914400" rtl="0" eaLnBrk="1" fontAlgn="base" latinLnBrk="0" hangingPunct="1">
                        <a:lnSpc>
                          <a:spcPct val="100000"/>
                        </a:lnSpc>
                        <a:spcBef>
                          <a:spcPts val="1200"/>
                        </a:spcBef>
                        <a:spcAft>
                          <a:spcPts val="1200"/>
                        </a:spcAft>
                        <a:buClrTx/>
                        <a:buSzTx/>
                        <a:buFontTx/>
                        <a:buNone/>
                        <a:tabLst/>
                      </a:pPr>
                      <a:r>
                        <a:rPr kumimoji="0" lang="en-US" sz="1000" b="1" i="0" u="sng" strike="noStrike" cap="none" normalizeH="0" baseline="0" dirty="0" smtClean="0">
                          <a:ln>
                            <a:noFill/>
                          </a:ln>
                          <a:solidFill>
                            <a:schemeClr val="tx1"/>
                          </a:solidFill>
                          <a:effectLst/>
                          <a:latin typeface="Arial Bold" pitchFamily="-1" charset="0"/>
                          <a:ea typeface="Arial Bold" pitchFamily="-1" charset="0"/>
                          <a:cs typeface="Arial Bold" pitchFamily="-1" charset="0"/>
                        </a:rPr>
                        <a:t>Media Market</a:t>
                      </a:r>
                    </a:p>
                  </a:txBody>
                  <a:tcPr horzOverflow="overflow">
                    <a:lnL>
                      <a:noFill/>
                    </a:lnL>
                    <a:lnR>
                      <a:noFill/>
                    </a:lnR>
                    <a:lnT>
                      <a:noFill/>
                    </a:lnT>
                    <a:lnB>
                      <a:noFill/>
                    </a:lnB>
                    <a:lnTlToBr>
                      <a:noFill/>
                    </a:lnTlToBr>
                    <a:lnBlToTr>
                      <a:noFill/>
                    </a:lnBlToTr>
                    <a:noFill/>
                  </a:tcPr>
                </a:tc>
              </a:tr>
              <a:tr h="1219200">
                <a:tc>
                  <a:txBody>
                    <a:bodyPr/>
                    <a:lstStyle/>
                    <a:p>
                      <a:pPr marL="0" marR="0" lvl="0" indent="0" algn="l" defTabSz="914400" rtl="0" eaLnBrk="1" fontAlgn="base" latinLnBrk="0" hangingPunct="1">
                        <a:lnSpc>
                          <a:spcPct val="100000"/>
                        </a:lnSpc>
                        <a:spcBef>
                          <a:spcPts val="1200"/>
                        </a:spcBef>
                        <a:spcAft>
                          <a:spcPts val="1200"/>
                        </a:spcAft>
                        <a:buClrTx/>
                        <a:buSzTx/>
                        <a:buFontTx/>
                        <a:buNone/>
                        <a:tabLst/>
                      </a:pPr>
                      <a:r>
                        <a:rPr kumimoji="0" lang="en-US" sz="1000" b="1" i="0" u="sng" strike="noStrike" cap="none" normalizeH="0" baseline="0" dirty="0" smtClean="0">
                          <a:ln>
                            <a:noFill/>
                          </a:ln>
                          <a:solidFill>
                            <a:schemeClr val="tx1"/>
                          </a:solidFill>
                          <a:effectLst/>
                          <a:latin typeface="Arial Bold" pitchFamily="-1" charset="0"/>
                          <a:ea typeface="Arial Bold" pitchFamily="-1" charset="0"/>
                          <a:cs typeface="Arial Bold" pitchFamily="-1" charset="0"/>
                        </a:rPr>
                        <a:t>Parents</a:t>
                      </a:r>
                    </a:p>
                  </a:txBody>
                  <a:tcPr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E2414FC5-EBC3-EF4D-A41E-8CE4410B6BA6}" type="slidenum">
              <a:rPr lang="en-US">
                <a:latin typeface="Helvetica" pitchFamily="-1" charset="0"/>
                <a:ea typeface="ＭＳ Ｐゴシック" pitchFamily="-1" charset="-128"/>
                <a:cs typeface="ＭＳ Ｐゴシック" pitchFamily="-1" charset="-128"/>
              </a:rPr>
              <a:pPr/>
              <a:t>7</a:t>
            </a:fld>
            <a:endParaRPr lang="en-US">
              <a:latin typeface="Helvetica" pitchFamily="-1" charset="0"/>
              <a:ea typeface="ＭＳ Ｐゴシック" pitchFamily="-1" charset="-128"/>
              <a:cs typeface="ＭＳ Ｐゴシック" pitchFamily="-1" charset="-128"/>
            </a:endParaRPr>
          </a:p>
        </p:txBody>
      </p:sp>
      <p:sp>
        <p:nvSpPr>
          <p:cNvPr id="27651" name="Rectangle 2"/>
          <p:cNvSpPr>
            <a:spLocks noGrp="1" noChangeArrowheads="1"/>
          </p:cNvSpPr>
          <p:nvPr>
            <p:ph type="title"/>
          </p:nvPr>
        </p:nvSpPr>
        <p:spPr>
          <a:xfrm>
            <a:off x="685800" y="533400"/>
            <a:ext cx="8348663" cy="1090613"/>
          </a:xfrm>
        </p:spPr>
        <p:txBody>
          <a:bodyPr/>
          <a:lstStyle/>
          <a:p>
            <a:pPr eaLnBrk="1" hangingPunct="1"/>
            <a:r>
              <a:rPr lang="en-US" sz="2000" b="1" dirty="0" smtClean="0">
                <a:solidFill>
                  <a:schemeClr val="tx1"/>
                </a:solidFill>
                <a:ea typeface="ＭＳ Ｐゴシック" pitchFamily="-1" charset="-128"/>
                <a:cs typeface="ＭＳ Ｐゴシック" pitchFamily="-1" charset="-128"/>
              </a:rPr>
              <a:t>Restore $5 Billion in Public School Funding</a:t>
            </a:r>
            <a:r>
              <a:rPr lang="en-US" sz="2000" dirty="0" smtClean="0">
                <a:solidFill>
                  <a:schemeClr val="tx1"/>
                </a:solidFill>
                <a:ea typeface="ＭＳ Ｐゴシック" pitchFamily="-1" charset="-128"/>
                <a:cs typeface="ＭＳ Ｐゴシック" pitchFamily="-1" charset="-128"/>
              </a:rPr>
              <a:t> – Over three-fourths (79%) favor restoring the 2011 school budget funding cuts now that the state’s Rainy Day Fund is nearly $12 Billion.  71% of all Republicans and 60% of Republican Primary voters also favor as well as 76% of Independents and 88% of Hispanics.</a:t>
            </a:r>
            <a:endParaRPr lang="en-US" sz="2000" dirty="0" smtClean="0">
              <a:ea typeface="ＭＳ Ｐゴシック" pitchFamily="-1" charset="-128"/>
              <a:cs typeface="ＭＳ Ｐゴシック" pitchFamily="-1" charset="-128"/>
            </a:endParaRPr>
          </a:p>
        </p:txBody>
      </p:sp>
      <p:graphicFrame>
        <p:nvGraphicFramePr>
          <p:cNvPr id="12" name="Object 3"/>
          <p:cNvGraphicFramePr>
            <a:graphicFrameLocks noChangeAspect="1"/>
          </p:cNvGraphicFramePr>
          <p:nvPr/>
        </p:nvGraphicFramePr>
        <p:xfrm>
          <a:off x="609600" y="4038600"/>
          <a:ext cx="3276600" cy="152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p:cNvGraphicFramePr>
            <a:graphicFrameLocks noGrp="1"/>
          </p:cNvGraphicFramePr>
          <p:nvPr/>
        </p:nvGraphicFramePr>
        <p:xfrm>
          <a:off x="4038599" y="3581400"/>
          <a:ext cx="4724402" cy="1534291"/>
        </p:xfrm>
        <a:graphic>
          <a:graphicData uri="http://schemas.openxmlformats.org/drawingml/2006/table">
            <a:tbl>
              <a:tblPr firstRow="1" bandRow="1">
                <a:tableStyleId>{2D5ABB26-0587-4C30-8999-92F81FD0307C}</a:tableStyleId>
              </a:tblPr>
              <a:tblGrid>
                <a:gridCol w="709813"/>
                <a:gridCol w="709813"/>
                <a:gridCol w="709813"/>
                <a:gridCol w="894181"/>
                <a:gridCol w="566928"/>
                <a:gridCol w="566927"/>
                <a:gridCol w="566927"/>
              </a:tblGrid>
              <a:tr h="418091">
                <a:tc>
                  <a:txBody>
                    <a:bodyPr/>
                    <a:lstStyle/>
                    <a:p>
                      <a:pPr algn="ctr"/>
                      <a:r>
                        <a:rPr lang="en-US" sz="1000" b="1" dirty="0" smtClean="0"/>
                        <a:t/>
                      </a:r>
                      <a:br>
                        <a:rPr lang="en-US" sz="1000" b="1" dirty="0" smtClean="0"/>
                      </a:br>
                      <a:r>
                        <a:rPr lang="en-US" sz="1000" b="1" u="sng" dirty="0" smtClean="0"/>
                        <a:t>Dem</a:t>
                      </a:r>
                      <a:endParaRPr lang="en-US" sz="1000" b="1" u="sng" dirty="0"/>
                    </a:p>
                  </a:txBody>
                  <a:tcPr/>
                </a:tc>
                <a:tc>
                  <a:txBody>
                    <a:bodyPr/>
                    <a:lstStyle/>
                    <a:p>
                      <a:pPr algn="ctr"/>
                      <a:r>
                        <a:rPr lang="en-US" sz="1000" b="1" dirty="0" smtClean="0"/>
                        <a:t/>
                      </a:r>
                      <a:br>
                        <a:rPr lang="en-US" sz="1000" b="1" dirty="0" smtClean="0"/>
                      </a:br>
                      <a:r>
                        <a:rPr lang="en-US" sz="1000" b="1" u="sng" dirty="0" smtClean="0"/>
                        <a:t>GOP</a:t>
                      </a:r>
                      <a:endParaRPr lang="en-US" sz="1000" b="1" u="sng" dirty="0"/>
                    </a:p>
                  </a:txBody>
                  <a:tcPr/>
                </a:tc>
                <a:tc>
                  <a:txBody>
                    <a:bodyPr/>
                    <a:lstStyle/>
                    <a:p>
                      <a:pPr algn="ctr"/>
                      <a:r>
                        <a:rPr lang="en-US" sz="1000" b="1" dirty="0" smtClean="0"/>
                        <a:t/>
                      </a:r>
                      <a:br>
                        <a:rPr lang="en-US" sz="1000" b="1" dirty="0" smtClean="0"/>
                      </a:br>
                      <a:r>
                        <a:rPr lang="en-US" sz="1000" b="1" u="sng" dirty="0" err="1" smtClean="0"/>
                        <a:t>Ind</a:t>
                      </a:r>
                      <a:endParaRPr lang="en-US" sz="1000" b="1" u="sng" dirty="0"/>
                    </a:p>
                  </a:txBody>
                  <a:tcPr/>
                </a:tc>
                <a:tc>
                  <a:txBody>
                    <a:bodyPr/>
                    <a:lstStyle/>
                    <a:p>
                      <a:pPr algn="ctr"/>
                      <a:r>
                        <a:rPr lang="en-US" sz="1000" b="1" dirty="0" smtClean="0"/>
                        <a:t>GOP</a:t>
                      </a:r>
                    </a:p>
                    <a:p>
                      <a:pPr algn="ctr"/>
                      <a:r>
                        <a:rPr lang="en-US" sz="1000" b="1" u="sng" dirty="0" smtClean="0"/>
                        <a:t>Primary</a:t>
                      </a:r>
                      <a:endParaRPr lang="en-US" sz="1000" b="1" u="sng" dirty="0"/>
                    </a:p>
                  </a:txBody>
                  <a:tcPr/>
                </a:tc>
                <a:tc>
                  <a:txBody>
                    <a:bodyPr/>
                    <a:lstStyle/>
                    <a:p>
                      <a:pPr algn="ctr"/>
                      <a:r>
                        <a:rPr lang="en-US" sz="1000" b="1" u="sng" dirty="0" smtClean="0"/>
                        <a:t/>
                      </a:r>
                      <a:br>
                        <a:rPr lang="en-US" sz="1000" b="1" u="sng" dirty="0" smtClean="0"/>
                      </a:br>
                      <a:r>
                        <a:rPr lang="en-US" sz="1000" b="1" u="sng" dirty="0" smtClean="0"/>
                        <a:t>Yes</a:t>
                      </a:r>
                      <a:endParaRPr lang="en-US" sz="1000" b="1" u="sng" dirty="0"/>
                    </a:p>
                  </a:txBody>
                  <a:tcPr/>
                </a:tc>
                <a:tc>
                  <a:txBody>
                    <a:bodyPr/>
                    <a:lstStyle/>
                    <a:p>
                      <a:pPr algn="ctr"/>
                      <a:r>
                        <a:rPr lang="en-US" sz="1000" b="1" u="sng" dirty="0" smtClean="0"/>
                        <a:t/>
                      </a:r>
                      <a:br>
                        <a:rPr lang="en-US" sz="1000" b="1" u="sng" dirty="0" smtClean="0"/>
                      </a:br>
                      <a:r>
                        <a:rPr lang="en-US" sz="1000" b="1" u="sng" dirty="0" smtClean="0"/>
                        <a:t>No</a:t>
                      </a:r>
                      <a:endParaRPr lang="en-US" sz="1000" b="1" u="sng" dirty="0"/>
                    </a:p>
                  </a:txBody>
                  <a:tcPr/>
                </a:tc>
                <a:tc>
                  <a:txBody>
                    <a:bodyPr/>
                    <a:lstStyle/>
                    <a:p>
                      <a:pPr algn="ctr"/>
                      <a:r>
                        <a:rPr lang="en-US" sz="1000" b="1" u="none" dirty="0" err="1" smtClean="0"/>
                        <a:t>Hisp-</a:t>
                      </a:r>
                      <a:r>
                        <a:rPr lang="en-US" sz="1000" b="1" u="sng" dirty="0" err="1" smtClean="0"/>
                        <a:t>anics</a:t>
                      </a:r>
                      <a:endParaRPr lang="en-US" sz="1000" b="1" u="sng" dirty="0"/>
                    </a:p>
                  </a:txBody>
                  <a:tcPr/>
                </a:tc>
              </a:tr>
              <a:tr h="257287">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r>
              <a:tr h="467622">
                <a:tc>
                  <a:txBody>
                    <a:bodyPr/>
                    <a:lstStyle/>
                    <a:p>
                      <a:pPr algn="ctr"/>
                      <a:r>
                        <a:rPr lang="en-US" sz="1200" dirty="0" smtClean="0"/>
                        <a:t>93</a:t>
                      </a:r>
                      <a:endParaRPr lang="en-US" sz="1200" dirty="0"/>
                    </a:p>
                  </a:txBody>
                  <a:tcPr/>
                </a:tc>
                <a:tc>
                  <a:txBody>
                    <a:bodyPr/>
                    <a:lstStyle/>
                    <a:p>
                      <a:pPr algn="ctr"/>
                      <a:r>
                        <a:rPr lang="en-US" sz="1200" dirty="0" smtClean="0"/>
                        <a:t>71</a:t>
                      </a:r>
                      <a:endParaRPr lang="en-US" sz="1200" dirty="0"/>
                    </a:p>
                  </a:txBody>
                  <a:tcPr/>
                </a:tc>
                <a:tc>
                  <a:txBody>
                    <a:bodyPr/>
                    <a:lstStyle/>
                    <a:p>
                      <a:pPr algn="ctr"/>
                      <a:r>
                        <a:rPr lang="en-US" sz="1200" dirty="0" smtClean="0"/>
                        <a:t>76</a:t>
                      </a:r>
                      <a:endParaRPr lang="en-US" sz="1200" dirty="0"/>
                    </a:p>
                  </a:txBody>
                  <a:tcPr/>
                </a:tc>
                <a:tc>
                  <a:txBody>
                    <a:bodyPr/>
                    <a:lstStyle/>
                    <a:p>
                      <a:pPr algn="ctr"/>
                      <a:r>
                        <a:rPr lang="en-US" sz="1200" dirty="0" smtClean="0"/>
                        <a:t>61</a:t>
                      </a:r>
                      <a:endParaRPr lang="en-US" sz="1200" dirty="0"/>
                    </a:p>
                  </a:txBody>
                  <a:tcPr/>
                </a:tc>
                <a:tc>
                  <a:txBody>
                    <a:bodyPr/>
                    <a:lstStyle/>
                    <a:p>
                      <a:pPr algn="ctr"/>
                      <a:r>
                        <a:rPr lang="en-US" sz="1200" dirty="0" smtClean="0"/>
                        <a:t>82</a:t>
                      </a:r>
                      <a:endParaRPr lang="en-US" sz="1200" dirty="0"/>
                    </a:p>
                  </a:txBody>
                  <a:tcPr/>
                </a:tc>
                <a:tc>
                  <a:txBody>
                    <a:bodyPr/>
                    <a:lstStyle/>
                    <a:p>
                      <a:pPr algn="ctr"/>
                      <a:r>
                        <a:rPr lang="en-US" sz="1200" dirty="0" smtClean="0"/>
                        <a:t>77</a:t>
                      </a:r>
                      <a:endParaRPr lang="en-US" sz="1200" dirty="0"/>
                    </a:p>
                  </a:txBody>
                  <a:tcPr/>
                </a:tc>
                <a:tc>
                  <a:txBody>
                    <a:bodyPr/>
                    <a:lstStyle/>
                    <a:p>
                      <a:pPr algn="ctr"/>
                      <a:r>
                        <a:rPr lang="en-US" sz="1200" dirty="0" smtClean="0"/>
                        <a:t>88</a:t>
                      </a:r>
                      <a:endParaRPr lang="en-US" sz="1200" dirty="0"/>
                    </a:p>
                  </a:txBody>
                  <a:tcPr/>
                </a:tc>
              </a:tr>
              <a:tr h="391291">
                <a:tc>
                  <a:txBody>
                    <a:bodyPr/>
                    <a:lstStyle/>
                    <a:p>
                      <a:pPr algn="ctr"/>
                      <a:r>
                        <a:rPr lang="en-US" sz="1200" dirty="0" smtClean="0"/>
                        <a:t>  5</a:t>
                      </a:r>
                      <a:endParaRPr lang="en-US" sz="1200" dirty="0"/>
                    </a:p>
                  </a:txBody>
                  <a:tcPr/>
                </a:tc>
                <a:tc>
                  <a:txBody>
                    <a:bodyPr/>
                    <a:lstStyle/>
                    <a:p>
                      <a:pPr algn="ctr"/>
                      <a:r>
                        <a:rPr lang="en-US" sz="1200" dirty="0" smtClean="0"/>
                        <a:t>22</a:t>
                      </a:r>
                      <a:endParaRPr lang="en-US" sz="1200" dirty="0"/>
                    </a:p>
                  </a:txBody>
                  <a:tcPr/>
                </a:tc>
                <a:tc>
                  <a:txBody>
                    <a:bodyPr/>
                    <a:lstStyle/>
                    <a:p>
                      <a:pPr algn="ctr"/>
                      <a:r>
                        <a:rPr lang="en-US" sz="1200" dirty="0" smtClean="0"/>
                        <a:t>21</a:t>
                      </a:r>
                      <a:endParaRPr lang="en-US" sz="1200" dirty="0"/>
                    </a:p>
                  </a:txBody>
                  <a:tcPr/>
                </a:tc>
                <a:tc>
                  <a:txBody>
                    <a:bodyPr/>
                    <a:lstStyle/>
                    <a:p>
                      <a:pPr algn="ctr"/>
                      <a:r>
                        <a:rPr lang="en-US" sz="1200" dirty="0" smtClean="0"/>
                        <a:t>33</a:t>
                      </a:r>
                      <a:endParaRPr lang="en-US" sz="1200" dirty="0"/>
                    </a:p>
                  </a:txBody>
                  <a:tcPr/>
                </a:tc>
                <a:tc>
                  <a:txBody>
                    <a:bodyPr/>
                    <a:lstStyle/>
                    <a:p>
                      <a:pPr algn="ctr"/>
                      <a:r>
                        <a:rPr lang="en-US" sz="1200" dirty="0" smtClean="0"/>
                        <a:t>13</a:t>
                      </a:r>
                      <a:endParaRPr lang="en-US" sz="1200" dirty="0"/>
                    </a:p>
                  </a:txBody>
                  <a:tcPr/>
                </a:tc>
                <a:tc>
                  <a:txBody>
                    <a:bodyPr/>
                    <a:lstStyle/>
                    <a:p>
                      <a:pPr algn="ctr"/>
                      <a:r>
                        <a:rPr lang="en-US" sz="1200" dirty="0" smtClean="0"/>
                        <a:t>19</a:t>
                      </a:r>
                      <a:endParaRPr lang="en-US" sz="1200" dirty="0"/>
                    </a:p>
                  </a:txBody>
                  <a:tcPr/>
                </a:tc>
                <a:tc>
                  <a:txBody>
                    <a:bodyPr/>
                    <a:lstStyle/>
                    <a:p>
                      <a:pPr algn="ctr"/>
                      <a:r>
                        <a:rPr lang="en-US" sz="1200" dirty="0" smtClean="0"/>
                        <a:t>11</a:t>
                      </a:r>
                      <a:endParaRPr lang="en-US" sz="1200" dirty="0"/>
                    </a:p>
                  </a:txBody>
                  <a:tcPr/>
                </a:tc>
              </a:tr>
            </a:tbl>
          </a:graphicData>
        </a:graphic>
      </p:graphicFrame>
      <p:cxnSp>
        <p:nvCxnSpPr>
          <p:cNvPr id="27678" name="Straight Connector 11"/>
          <p:cNvCxnSpPr>
            <a:cxnSpLocks noChangeShapeType="1"/>
          </p:cNvCxnSpPr>
          <p:nvPr/>
        </p:nvCxnSpPr>
        <p:spPr bwMode="auto">
          <a:xfrm rot="5400000">
            <a:off x="5410994" y="4418806"/>
            <a:ext cx="1524000" cy="1588"/>
          </a:xfrm>
          <a:prstGeom prst="line">
            <a:avLst/>
          </a:prstGeom>
          <a:noFill/>
          <a:ln w="9525">
            <a:solidFill>
              <a:schemeClr val="tx1"/>
            </a:solidFill>
            <a:round/>
            <a:headEnd/>
            <a:tailEnd/>
          </a:ln>
        </p:spPr>
      </p:cxnSp>
      <p:cxnSp>
        <p:nvCxnSpPr>
          <p:cNvPr id="27679" name="Straight Connector 12"/>
          <p:cNvCxnSpPr>
            <a:cxnSpLocks noChangeShapeType="1"/>
          </p:cNvCxnSpPr>
          <p:nvPr/>
        </p:nvCxnSpPr>
        <p:spPr bwMode="auto">
          <a:xfrm rot="5400000">
            <a:off x="6249194" y="4418806"/>
            <a:ext cx="1524000" cy="1588"/>
          </a:xfrm>
          <a:prstGeom prst="line">
            <a:avLst/>
          </a:prstGeom>
          <a:noFill/>
          <a:ln w="9525">
            <a:solidFill>
              <a:schemeClr val="tx1"/>
            </a:solidFill>
            <a:round/>
            <a:headEnd/>
            <a:tailEnd/>
          </a:ln>
        </p:spPr>
      </p:cxnSp>
      <p:cxnSp>
        <p:nvCxnSpPr>
          <p:cNvPr id="27680" name="Straight Connector 13"/>
          <p:cNvCxnSpPr>
            <a:cxnSpLocks noChangeShapeType="1"/>
          </p:cNvCxnSpPr>
          <p:nvPr/>
        </p:nvCxnSpPr>
        <p:spPr bwMode="auto">
          <a:xfrm rot="5400000">
            <a:off x="3277394" y="4418806"/>
            <a:ext cx="1524000" cy="1588"/>
          </a:xfrm>
          <a:prstGeom prst="line">
            <a:avLst/>
          </a:prstGeom>
          <a:noFill/>
          <a:ln w="9525">
            <a:solidFill>
              <a:schemeClr val="tx1"/>
            </a:solidFill>
            <a:round/>
            <a:headEnd/>
            <a:tailEnd/>
          </a:ln>
        </p:spPr>
      </p:cxnSp>
      <p:sp>
        <p:nvSpPr>
          <p:cNvPr id="27681" name="TextBox 8"/>
          <p:cNvSpPr txBox="1">
            <a:spLocks noChangeArrowheads="1"/>
          </p:cNvSpPr>
          <p:nvPr/>
        </p:nvSpPr>
        <p:spPr bwMode="auto">
          <a:xfrm>
            <a:off x="762000" y="1981200"/>
            <a:ext cx="8153400" cy="1200150"/>
          </a:xfrm>
          <a:prstGeom prst="rect">
            <a:avLst/>
          </a:prstGeom>
          <a:noFill/>
          <a:ln w="9525">
            <a:noFill/>
            <a:miter lim="800000"/>
            <a:headEnd/>
            <a:tailEnd/>
          </a:ln>
        </p:spPr>
        <p:txBody>
          <a:bodyPr>
            <a:prstTxWarp prst="textNoShape">
              <a:avLst/>
            </a:prstTxWarp>
            <a:spAutoFit/>
          </a:bodyPr>
          <a:lstStyle/>
          <a:p>
            <a:pPr algn="ctr"/>
            <a:r>
              <a:rPr lang="en-US" sz="1200" i="1"/>
              <a:t>Next, some background information about this.  Two years ago, the Texas Legislature CUT over 5 Billion dollars in public school funding in order to balance the state budget while at the same time maintaining 6 Billion dollars in the state’s reserve Rainy Day Fund.  Since then, the Texas economy and tax revenues have grown so that now the state’s surplus Rainy Day Fund is now nearly $12 Billion. Given this, would you FAVOR or OPPOSE having the Texas State Legislature restore the 5 Billion dollars they cut in public school funding by putting that money back into public schools? </a:t>
            </a:r>
          </a:p>
        </p:txBody>
      </p:sp>
      <p:sp>
        <p:nvSpPr>
          <p:cNvPr id="27682" name="TextBox 10"/>
          <p:cNvSpPr txBox="1">
            <a:spLocks noChangeArrowheads="1"/>
          </p:cNvSpPr>
          <p:nvPr/>
        </p:nvSpPr>
        <p:spPr bwMode="auto">
          <a:xfrm>
            <a:off x="4267200" y="3505200"/>
            <a:ext cx="1676400" cy="246063"/>
          </a:xfrm>
          <a:prstGeom prst="rect">
            <a:avLst/>
          </a:prstGeom>
          <a:noFill/>
          <a:ln w="9525">
            <a:noFill/>
            <a:miter lim="800000"/>
            <a:headEnd/>
            <a:tailEnd/>
          </a:ln>
        </p:spPr>
        <p:txBody>
          <a:bodyPr>
            <a:prstTxWarp prst="textNoShape">
              <a:avLst/>
            </a:prstTxWarp>
            <a:spAutoFit/>
          </a:bodyPr>
          <a:lstStyle/>
          <a:p>
            <a:pPr algn="ctr"/>
            <a:r>
              <a:rPr lang="en-US" sz="1000" b="1" i="1" dirty="0"/>
              <a:t>-Party-</a:t>
            </a:r>
          </a:p>
        </p:txBody>
      </p:sp>
      <p:sp>
        <p:nvSpPr>
          <p:cNvPr id="27683" name="TextBox 14"/>
          <p:cNvSpPr txBox="1">
            <a:spLocks noChangeArrowheads="1"/>
          </p:cNvSpPr>
          <p:nvPr/>
        </p:nvSpPr>
        <p:spPr bwMode="auto">
          <a:xfrm>
            <a:off x="7086600" y="3505200"/>
            <a:ext cx="914400" cy="246063"/>
          </a:xfrm>
          <a:prstGeom prst="rect">
            <a:avLst/>
          </a:prstGeom>
          <a:noFill/>
          <a:ln w="9525">
            <a:noFill/>
            <a:miter lim="800000"/>
            <a:headEnd/>
            <a:tailEnd/>
          </a:ln>
        </p:spPr>
        <p:txBody>
          <a:bodyPr>
            <a:prstTxWarp prst="textNoShape">
              <a:avLst/>
            </a:prstTxWarp>
            <a:spAutoFit/>
          </a:bodyPr>
          <a:lstStyle/>
          <a:p>
            <a:pPr algn="ctr"/>
            <a:r>
              <a:rPr lang="en-US" sz="1000" b="1" i="1" dirty="0"/>
              <a:t>-Parents-</a:t>
            </a:r>
          </a:p>
        </p:txBody>
      </p:sp>
      <p:cxnSp>
        <p:nvCxnSpPr>
          <p:cNvPr id="13" name="Straight Connector 12"/>
          <p:cNvCxnSpPr>
            <a:cxnSpLocks noChangeShapeType="1"/>
          </p:cNvCxnSpPr>
          <p:nvPr/>
        </p:nvCxnSpPr>
        <p:spPr bwMode="auto">
          <a:xfrm rot="5400000">
            <a:off x="7392194" y="4418806"/>
            <a:ext cx="1524000" cy="1588"/>
          </a:xfrm>
          <a:prstGeom prst="line">
            <a:avLst/>
          </a:prstGeom>
          <a:noFill/>
          <a:ln w="9525">
            <a:solidFill>
              <a:schemeClr val="tx1"/>
            </a:solidFill>
            <a:round/>
            <a:headEnd/>
            <a:tailEnd/>
          </a:ln>
        </p:spPr>
      </p:cxnSp>
      <p:cxnSp>
        <p:nvCxnSpPr>
          <p:cNvPr id="14" name="Straight Connector 13"/>
          <p:cNvCxnSpPr/>
          <p:nvPr/>
        </p:nvCxnSpPr>
        <p:spPr bwMode="auto">
          <a:xfrm>
            <a:off x="762000" y="6019800"/>
            <a:ext cx="13716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TextBox 14"/>
          <p:cNvSpPr txBox="1"/>
          <p:nvPr/>
        </p:nvSpPr>
        <p:spPr>
          <a:xfrm>
            <a:off x="762000" y="6172200"/>
            <a:ext cx="5562600" cy="461665"/>
          </a:xfrm>
          <a:prstGeom prst="rect">
            <a:avLst/>
          </a:prstGeom>
          <a:noFill/>
        </p:spPr>
        <p:txBody>
          <a:bodyPr wrap="square" rtlCol="0">
            <a:spAutoFit/>
          </a:bodyPr>
          <a:lstStyle/>
          <a:p>
            <a:pPr marL="230188" indent="-230188"/>
            <a:r>
              <a:rPr lang="en-US" sz="1200" dirty="0" smtClean="0"/>
              <a:t>*	In October 2011, 61% disagree with Legislature’s cut of “over 4 Billion in state public education spending.”</a:t>
            </a:r>
            <a:endParaRPr lang="en-US"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E2414FC5-EBC3-EF4D-A41E-8CE4410B6BA6}" type="slidenum">
              <a:rPr lang="en-US">
                <a:latin typeface="Helvetica" pitchFamily="-1" charset="0"/>
                <a:ea typeface="ＭＳ Ｐゴシック" pitchFamily="-1" charset="-128"/>
                <a:cs typeface="ＭＳ Ｐゴシック" pitchFamily="-1" charset="-128"/>
              </a:rPr>
              <a:pPr/>
              <a:t>8</a:t>
            </a:fld>
            <a:endParaRPr lang="en-US">
              <a:latin typeface="Helvetica" pitchFamily="-1" charset="0"/>
              <a:ea typeface="ＭＳ Ｐゴシック" pitchFamily="-1" charset="-128"/>
              <a:cs typeface="ＭＳ Ｐゴシック" pitchFamily="-1" charset="-128"/>
            </a:endParaRPr>
          </a:p>
        </p:txBody>
      </p:sp>
      <p:sp>
        <p:nvSpPr>
          <p:cNvPr id="27651" name="Rectangle 2"/>
          <p:cNvSpPr>
            <a:spLocks noGrp="1" noChangeArrowheads="1"/>
          </p:cNvSpPr>
          <p:nvPr>
            <p:ph type="title"/>
          </p:nvPr>
        </p:nvSpPr>
        <p:spPr>
          <a:xfrm>
            <a:off x="685800" y="533400"/>
            <a:ext cx="8348663" cy="1090613"/>
          </a:xfrm>
        </p:spPr>
        <p:txBody>
          <a:bodyPr/>
          <a:lstStyle/>
          <a:p>
            <a:pPr eaLnBrk="1" hangingPunct="1"/>
            <a:r>
              <a:rPr lang="en-US" sz="1600" b="1" dirty="0" smtClean="0">
                <a:solidFill>
                  <a:schemeClr val="tx1"/>
                </a:solidFill>
                <a:ea typeface="ＭＳ Ｐゴシック" pitchFamily="-1" charset="-128"/>
                <a:cs typeface="ＭＳ Ｐゴシック" pitchFamily="-1" charset="-128"/>
              </a:rPr>
              <a:t>Impact of 2011 Public School Budget Cuts</a:t>
            </a:r>
            <a:r>
              <a:rPr lang="en-US" sz="1600" dirty="0" smtClean="0">
                <a:solidFill>
                  <a:schemeClr val="tx1"/>
                </a:solidFill>
                <a:ea typeface="ＭＳ Ｐゴシック" pitchFamily="-1" charset="-128"/>
                <a:cs typeface="ＭＳ Ｐゴシック" pitchFamily="-1" charset="-128"/>
              </a:rPr>
              <a:t> – By a 61% to 32% margin, voters now believe the 2011 cuts </a:t>
            </a:r>
            <a:r>
              <a:rPr lang="en-US" sz="1600" u="sng" dirty="0" smtClean="0">
                <a:solidFill>
                  <a:schemeClr val="tx1"/>
                </a:solidFill>
                <a:ea typeface="ＭＳ Ｐゴシック" pitchFamily="-1" charset="-128"/>
                <a:cs typeface="ＭＳ Ｐゴシック" pitchFamily="-1" charset="-128"/>
              </a:rPr>
              <a:t>hurt</a:t>
            </a:r>
            <a:r>
              <a:rPr lang="en-US" sz="1600" dirty="0" smtClean="0">
                <a:solidFill>
                  <a:schemeClr val="tx1"/>
                </a:solidFill>
                <a:ea typeface="ＭＳ Ｐゴシック" pitchFamily="-1" charset="-128"/>
                <a:cs typeface="ＭＳ Ｐゴシック" pitchFamily="-1" charset="-128"/>
              </a:rPr>
              <a:t> the quality of classroom instruction; a 14-point gain in the “hurt quality” response from the projected impact in October 2011.  This overall 2:1 “hurt quality” spread is wider for Democrats, Hispanics, and parents, but more narrow for Republicans (53-40) and Independents (58-38).  Republican Primary voters split (45-44).</a:t>
            </a:r>
            <a:endParaRPr lang="en-US" sz="1600" dirty="0" smtClean="0">
              <a:ea typeface="ＭＳ Ｐゴシック" pitchFamily="-1" charset="-128"/>
              <a:cs typeface="ＭＳ Ｐゴシック" pitchFamily="-1" charset="-128"/>
            </a:endParaRPr>
          </a:p>
        </p:txBody>
      </p:sp>
      <p:graphicFrame>
        <p:nvGraphicFramePr>
          <p:cNvPr id="12" name="Object 3"/>
          <p:cNvGraphicFramePr>
            <a:graphicFrameLocks noChangeAspect="1"/>
          </p:cNvGraphicFramePr>
          <p:nvPr/>
        </p:nvGraphicFramePr>
        <p:xfrm>
          <a:off x="685800" y="4114800"/>
          <a:ext cx="3276600" cy="152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p:cNvGraphicFramePr>
            <a:graphicFrameLocks noGrp="1"/>
          </p:cNvGraphicFramePr>
          <p:nvPr/>
        </p:nvGraphicFramePr>
        <p:xfrm>
          <a:off x="3886199" y="3581400"/>
          <a:ext cx="5029199" cy="1534291"/>
        </p:xfrm>
        <a:graphic>
          <a:graphicData uri="http://schemas.openxmlformats.org/drawingml/2006/table">
            <a:tbl>
              <a:tblPr firstRow="1" bandRow="1">
                <a:tableStyleId>{2D5ABB26-0587-4C30-8999-92F81FD0307C}</a:tableStyleId>
              </a:tblPr>
              <a:tblGrid>
                <a:gridCol w="656910"/>
                <a:gridCol w="656910"/>
                <a:gridCol w="514981"/>
                <a:gridCol w="533400"/>
                <a:gridCol w="838200"/>
                <a:gridCol w="533400"/>
                <a:gridCol w="457200"/>
                <a:gridCol w="838198"/>
              </a:tblGrid>
              <a:tr h="418091">
                <a:tc>
                  <a:txBody>
                    <a:bodyPr/>
                    <a:lstStyle/>
                    <a:p>
                      <a:pPr algn="ctr"/>
                      <a:r>
                        <a:rPr lang="en-US" sz="1000" b="1" u="none" dirty="0" smtClean="0"/>
                        <a:t>2011</a:t>
                      </a:r>
                      <a:r>
                        <a:rPr lang="en-US" sz="1000" b="1" u="none" baseline="0" dirty="0" smtClean="0"/>
                        <a:t> </a:t>
                      </a:r>
                      <a:r>
                        <a:rPr lang="en-US" sz="1000" b="1" u="sng" baseline="0" dirty="0" smtClean="0"/>
                        <a:t>Trend</a:t>
                      </a:r>
                      <a:endParaRPr lang="en-US" sz="1000" b="1" u="sng" dirty="0"/>
                    </a:p>
                  </a:txBody>
                  <a:tcPr/>
                </a:tc>
                <a:tc>
                  <a:txBody>
                    <a:bodyPr/>
                    <a:lstStyle/>
                    <a:p>
                      <a:pPr algn="ctr"/>
                      <a:r>
                        <a:rPr lang="en-US" sz="1000" b="1" dirty="0" smtClean="0"/>
                        <a:t/>
                      </a:r>
                      <a:br>
                        <a:rPr lang="en-US" sz="1000" b="1" dirty="0" smtClean="0"/>
                      </a:br>
                      <a:r>
                        <a:rPr lang="en-US" sz="1000" b="1" u="sng" dirty="0" smtClean="0"/>
                        <a:t>Dem</a:t>
                      </a:r>
                      <a:endParaRPr lang="en-US" sz="1000" b="1" u="sng" dirty="0"/>
                    </a:p>
                  </a:txBody>
                  <a:tcPr/>
                </a:tc>
                <a:tc>
                  <a:txBody>
                    <a:bodyPr/>
                    <a:lstStyle/>
                    <a:p>
                      <a:pPr algn="ctr"/>
                      <a:r>
                        <a:rPr lang="en-US" sz="1000" b="1" dirty="0" smtClean="0"/>
                        <a:t/>
                      </a:r>
                      <a:br>
                        <a:rPr lang="en-US" sz="1000" b="1" dirty="0" smtClean="0"/>
                      </a:br>
                      <a:r>
                        <a:rPr lang="en-US" sz="1000" b="1" u="sng" dirty="0" smtClean="0"/>
                        <a:t>GOP</a:t>
                      </a:r>
                      <a:endParaRPr lang="en-US" sz="1000" b="1" u="sng" dirty="0"/>
                    </a:p>
                  </a:txBody>
                  <a:tcPr/>
                </a:tc>
                <a:tc>
                  <a:txBody>
                    <a:bodyPr/>
                    <a:lstStyle/>
                    <a:p>
                      <a:pPr algn="ctr"/>
                      <a:r>
                        <a:rPr lang="en-US" sz="1000" b="1" dirty="0" smtClean="0"/>
                        <a:t/>
                      </a:r>
                      <a:br>
                        <a:rPr lang="en-US" sz="1000" b="1" dirty="0" smtClean="0"/>
                      </a:br>
                      <a:r>
                        <a:rPr lang="en-US" sz="1000" b="1" u="sng" dirty="0" err="1" smtClean="0"/>
                        <a:t>Ind</a:t>
                      </a:r>
                      <a:endParaRPr lang="en-US" sz="1000" b="1" u="sng" dirty="0"/>
                    </a:p>
                  </a:txBody>
                  <a:tcPr/>
                </a:tc>
                <a:tc>
                  <a:txBody>
                    <a:bodyPr/>
                    <a:lstStyle/>
                    <a:p>
                      <a:pPr algn="ctr"/>
                      <a:r>
                        <a:rPr lang="en-US" sz="1000" b="1" dirty="0" smtClean="0"/>
                        <a:t>GOP</a:t>
                      </a:r>
                    </a:p>
                    <a:p>
                      <a:pPr algn="ctr"/>
                      <a:r>
                        <a:rPr lang="en-US" sz="1000" b="1" u="sng" dirty="0" smtClean="0"/>
                        <a:t>Primary</a:t>
                      </a:r>
                      <a:endParaRPr lang="en-US" sz="1000" b="1" u="sng" dirty="0"/>
                    </a:p>
                  </a:txBody>
                  <a:tcPr/>
                </a:tc>
                <a:tc>
                  <a:txBody>
                    <a:bodyPr/>
                    <a:lstStyle/>
                    <a:p>
                      <a:pPr algn="ctr"/>
                      <a:r>
                        <a:rPr lang="en-US" sz="1000" b="1" u="sng" dirty="0" smtClean="0"/>
                        <a:t/>
                      </a:r>
                      <a:br>
                        <a:rPr lang="en-US" sz="1000" b="1" u="sng" dirty="0" smtClean="0"/>
                      </a:br>
                      <a:r>
                        <a:rPr lang="en-US" sz="1000" b="1" u="sng" dirty="0" smtClean="0"/>
                        <a:t>Yes</a:t>
                      </a:r>
                      <a:endParaRPr lang="en-US" sz="1000" b="1" u="sng" dirty="0"/>
                    </a:p>
                  </a:txBody>
                  <a:tcPr/>
                </a:tc>
                <a:tc>
                  <a:txBody>
                    <a:bodyPr/>
                    <a:lstStyle/>
                    <a:p>
                      <a:pPr algn="ctr"/>
                      <a:r>
                        <a:rPr lang="en-US" sz="1000" b="1" u="sng" dirty="0" smtClean="0"/>
                        <a:t/>
                      </a:r>
                      <a:br>
                        <a:rPr lang="en-US" sz="1000" b="1" u="sng" dirty="0" smtClean="0"/>
                      </a:br>
                      <a:r>
                        <a:rPr lang="en-US" sz="1000" b="1" u="sng" dirty="0" smtClean="0"/>
                        <a:t>No</a:t>
                      </a:r>
                      <a:endParaRPr lang="en-US" sz="1000" b="1" u="sng" dirty="0"/>
                    </a:p>
                  </a:txBody>
                  <a:tcPr/>
                </a:tc>
                <a:tc>
                  <a:txBody>
                    <a:bodyPr/>
                    <a:lstStyle/>
                    <a:p>
                      <a:pPr algn="ctr"/>
                      <a:r>
                        <a:rPr lang="en-US" sz="1000" b="1" u="sng" dirty="0" smtClean="0"/>
                        <a:t/>
                      </a:r>
                      <a:br>
                        <a:rPr lang="en-US" sz="1000" b="1" u="sng" dirty="0" smtClean="0"/>
                      </a:br>
                      <a:r>
                        <a:rPr lang="en-US" sz="1000" b="1" u="sng" dirty="0" smtClean="0"/>
                        <a:t>Hispanics</a:t>
                      </a:r>
                      <a:endParaRPr lang="en-US" sz="1000" b="1" u="sng" dirty="0"/>
                    </a:p>
                  </a:txBody>
                  <a:tcPr/>
                </a:tc>
              </a:tr>
              <a:tr h="257287">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c>
                  <a:txBody>
                    <a:bodyPr/>
                    <a:lstStyle/>
                    <a:p>
                      <a:pPr algn="ctr"/>
                      <a:r>
                        <a:rPr lang="en-US" sz="1000" b="1" dirty="0" smtClean="0"/>
                        <a:t>%</a:t>
                      </a:r>
                      <a:endParaRPr lang="en-US" sz="1000" b="1" dirty="0"/>
                    </a:p>
                  </a:txBody>
                  <a:tcPr/>
                </a:tc>
              </a:tr>
              <a:tr h="467622">
                <a:tc>
                  <a:txBody>
                    <a:bodyPr/>
                    <a:lstStyle/>
                    <a:p>
                      <a:pPr algn="ctr"/>
                      <a:r>
                        <a:rPr lang="en-US" sz="1200" dirty="0" smtClean="0"/>
                        <a:t>47</a:t>
                      </a:r>
                      <a:endParaRPr lang="en-US" sz="1200" dirty="0"/>
                    </a:p>
                  </a:txBody>
                  <a:tcPr/>
                </a:tc>
                <a:tc>
                  <a:txBody>
                    <a:bodyPr/>
                    <a:lstStyle/>
                    <a:p>
                      <a:pPr algn="ctr"/>
                      <a:r>
                        <a:rPr lang="en-US" sz="1200" dirty="0" smtClean="0"/>
                        <a:t>78</a:t>
                      </a:r>
                      <a:endParaRPr lang="en-US" sz="1200" dirty="0"/>
                    </a:p>
                  </a:txBody>
                  <a:tcPr/>
                </a:tc>
                <a:tc>
                  <a:txBody>
                    <a:bodyPr/>
                    <a:lstStyle/>
                    <a:p>
                      <a:pPr algn="ctr"/>
                      <a:r>
                        <a:rPr lang="en-US" sz="1200" dirty="0" smtClean="0"/>
                        <a:t>53</a:t>
                      </a:r>
                      <a:endParaRPr lang="en-US" sz="1200" dirty="0"/>
                    </a:p>
                  </a:txBody>
                  <a:tcPr/>
                </a:tc>
                <a:tc>
                  <a:txBody>
                    <a:bodyPr/>
                    <a:lstStyle/>
                    <a:p>
                      <a:pPr algn="ctr"/>
                      <a:r>
                        <a:rPr lang="en-US" sz="1200" dirty="0" smtClean="0"/>
                        <a:t>58</a:t>
                      </a:r>
                      <a:endParaRPr lang="en-US" sz="1200" dirty="0"/>
                    </a:p>
                  </a:txBody>
                  <a:tcPr/>
                </a:tc>
                <a:tc>
                  <a:txBody>
                    <a:bodyPr/>
                    <a:lstStyle/>
                    <a:p>
                      <a:pPr algn="ctr"/>
                      <a:r>
                        <a:rPr lang="en-US" sz="1200" dirty="0" smtClean="0"/>
                        <a:t>45</a:t>
                      </a:r>
                      <a:endParaRPr lang="en-US" sz="1200" dirty="0"/>
                    </a:p>
                  </a:txBody>
                  <a:tcPr/>
                </a:tc>
                <a:tc>
                  <a:txBody>
                    <a:bodyPr/>
                    <a:lstStyle/>
                    <a:p>
                      <a:pPr algn="ctr"/>
                      <a:r>
                        <a:rPr lang="en-US" sz="1200" dirty="0" smtClean="0"/>
                        <a:t>65</a:t>
                      </a:r>
                      <a:endParaRPr lang="en-US" sz="1200" dirty="0"/>
                    </a:p>
                  </a:txBody>
                  <a:tcPr/>
                </a:tc>
                <a:tc>
                  <a:txBody>
                    <a:bodyPr/>
                    <a:lstStyle/>
                    <a:p>
                      <a:pPr algn="ctr"/>
                      <a:r>
                        <a:rPr lang="en-US" sz="1200" dirty="0" smtClean="0"/>
                        <a:t>59</a:t>
                      </a:r>
                      <a:endParaRPr lang="en-US" sz="1200" dirty="0"/>
                    </a:p>
                  </a:txBody>
                  <a:tcPr/>
                </a:tc>
                <a:tc>
                  <a:txBody>
                    <a:bodyPr/>
                    <a:lstStyle/>
                    <a:p>
                      <a:pPr algn="ctr"/>
                      <a:r>
                        <a:rPr lang="en-US" sz="1200" dirty="0" smtClean="0"/>
                        <a:t>63</a:t>
                      </a:r>
                      <a:endParaRPr lang="en-US" sz="1200" dirty="0"/>
                    </a:p>
                  </a:txBody>
                  <a:tcPr/>
                </a:tc>
              </a:tr>
              <a:tr h="391291">
                <a:tc>
                  <a:txBody>
                    <a:bodyPr/>
                    <a:lstStyle/>
                    <a:p>
                      <a:pPr algn="ctr"/>
                      <a:r>
                        <a:rPr lang="en-US" sz="1200" dirty="0" smtClean="0"/>
                        <a:t>49</a:t>
                      </a:r>
                      <a:endParaRPr lang="en-US" sz="1200" dirty="0"/>
                    </a:p>
                  </a:txBody>
                  <a:tcPr/>
                </a:tc>
                <a:tc>
                  <a:txBody>
                    <a:bodyPr/>
                    <a:lstStyle/>
                    <a:p>
                      <a:pPr algn="ctr"/>
                      <a:r>
                        <a:rPr lang="en-US" sz="1200" dirty="0" smtClean="0"/>
                        <a:t>15</a:t>
                      </a:r>
                      <a:endParaRPr lang="en-US" sz="1200" dirty="0"/>
                    </a:p>
                  </a:txBody>
                  <a:tcPr/>
                </a:tc>
                <a:tc>
                  <a:txBody>
                    <a:bodyPr/>
                    <a:lstStyle/>
                    <a:p>
                      <a:pPr algn="ctr"/>
                      <a:r>
                        <a:rPr lang="en-US" sz="1200" dirty="0" smtClean="0"/>
                        <a:t>40</a:t>
                      </a:r>
                      <a:endParaRPr lang="en-US" sz="1200" dirty="0"/>
                    </a:p>
                  </a:txBody>
                  <a:tcPr/>
                </a:tc>
                <a:tc>
                  <a:txBody>
                    <a:bodyPr/>
                    <a:lstStyle/>
                    <a:p>
                      <a:pPr algn="ctr"/>
                      <a:r>
                        <a:rPr lang="en-US" sz="1200" dirty="0" smtClean="0"/>
                        <a:t>38</a:t>
                      </a:r>
                      <a:endParaRPr lang="en-US" sz="1200" dirty="0"/>
                    </a:p>
                  </a:txBody>
                  <a:tcPr/>
                </a:tc>
                <a:tc>
                  <a:txBody>
                    <a:bodyPr/>
                    <a:lstStyle/>
                    <a:p>
                      <a:pPr algn="ctr"/>
                      <a:r>
                        <a:rPr lang="en-US" sz="1200" dirty="0" smtClean="0"/>
                        <a:t>44</a:t>
                      </a:r>
                      <a:endParaRPr lang="en-US" sz="1200" dirty="0"/>
                    </a:p>
                  </a:txBody>
                  <a:tcPr/>
                </a:tc>
                <a:tc>
                  <a:txBody>
                    <a:bodyPr/>
                    <a:lstStyle/>
                    <a:p>
                      <a:pPr algn="ctr"/>
                      <a:r>
                        <a:rPr lang="en-US" sz="1200" dirty="0" smtClean="0"/>
                        <a:t>27</a:t>
                      </a:r>
                      <a:endParaRPr lang="en-US" sz="1200" dirty="0"/>
                    </a:p>
                  </a:txBody>
                  <a:tcPr/>
                </a:tc>
                <a:tc>
                  <a:txBody>
                    <a:bodyPr/>
                    <a:lstStyle/>
                    <a:p>
                      <a:pPr algn="ctr"/>
                      <a:r>
                        <a:rPr lang="en-US" sz="1200" dirty="0" smtClean="0"/>
                        <a:t>35</a:t>
                      </a:r>
                      <a:endParaRPr lang="en-US" sz="1200" dirty="0"/>
                    </a:p>
                  </a:txBody>
                  <a:tcPr/>
                </a:tc>
                <a:tc>
                  <a:txBody>
                    <a:bodyPr/>
                    <a:lstStyle/>
                    <a:p>
                      <a:pPr algn="ctr"/>
                      <a:r>
                        <a:rPr lang="en-US" sz="1200" dirty="0" smtClean="0"/>
                        <a:t>31</a:t>
                      </a:r>
                      <a:endParaRPr lang="en-US" sz="1200" dirty="0"/>
                    </a:p>
                  </a:txBody>
                  <a:tcPr/>
                </a:tc>
              </a:tr>
            </a:tbl>
          </a:graphicData>
        </a:graphic>
      </p:graphicFrame>
      <p:cxnSp>
        <p:nvCxnSpPr>
          <p:cNvPr id="27678" name="Straight Connector 11"/>
          <p:cNvCxnSpPr>
            <a:cxnSpLocks noChangeShapeType="1"/>
          </p:cNvCxnSpPr>
          <p:nvPr/>
        </p:nvCxnSpPr>
        <p:spPr bwMode="auto">
          <a:xfrm rot="5400000">
            <a:off x="5563394" y="4418806"/>
            <a:ext cx="1524000" cy="1588"/>
          </a:xfrm>
          <a:prstGeom prst="line">
            <a:avLst/>
          </a:prstGeom>
          <a:noFill/>
          <a:ln w="9525">
            <a:solidFill>
              <a:schemeClr val="tx1"/>
            </a:solidFill>
            <a:round/>
            <a:headEnd/>
            <a:tailEnd/>
          </a:ln>
        </p:spPr>
      </p:cxnSp>
      <p:cxnSp>
        <p:nvCxnSpPr>
          <p:cNvPr id="27679" name="Straight Connector 12"/>
          <p:cNvCxnSpPr>
            <a:cxnSpLocks noChangeShapeType="1"/>
          </p:cNvCxnSpPr>
          <p:nvPr/>
        </p:nvCxnSpPr>
        <p:spPr bwMode="auto">
          <a:xfrm rot="5400000">
            <a:off x="6325394" y="4418806"/>
            <a:ext cx="1524000" cy="1588"/>
          </a:xfrm>
          <a:prstGeom prst="line">
            <a:avLst/>
          </a:prstGeom>
          <a:noFill/>
          <a:ln w="9525">
            <a:solidFill>
              <a:schemeClr val="tx1"/>
            </a:solidFill>
            <a:round/>
            <a:headEnd/>
            <a:tailEnd/>
          </a:ln>
        </p:spPr>
      </p:cxnSp>
      <p:cxnSp>
        <p:nvCxnSpPr>
          <p:cNvPr id="27680" name="Straight Connector 13"/>
          <p:cNvCxnSpPr>
            <a:cxnSpLocks noChangeShapeType="1"/>
          </p:cNvCxnSpPr>
          <p:nvPr/>
        </p:nvCxnSpPr>
        <p:spPr bwMode="auto">
          <a:xfrm rot="5400000">
            <a:off x="3124994" y="4418806"/>
            <a:ext cx="1524000" cy="1588"/>
          </a:xfrm>
          <a:prstGeom prst="line">
            <a:avLst/>
          </a:prstGeom>
          <a:noFill/>
          <a:ln w="9525">
            <a:solidFill>
              <a:schemeClr val="tx1"/>
            </a:solidFill>
            <a:round/>
            <a:headEnd/>
            <a:tailEnd/>
          </a:ln>
        </p:spPr>
      </p:cxnSp>
      <p:sp>
        <p:nvSpPr>
          <p:cNvPr id="27681" name="TextBox 8"/>
          <p:cNvSpPr txBox="1">
            <a:spLocks noChangeArrowheads="1"/>
          </p:cNvSpPr>
          <p:nvPr/>
        </p:nvSpPr>
        <p:spPr bwMode="auto">
          <a:xfrm>
            <a:off x="762000" y="1981200"/>
            <a:ext cx="8153400" cy="1569660"/>
          </a:xfrm>
          <a:prstGeom prst="rect">
            <a:avLst/>
          </a:prstGeom>
          <a:noFill/>
          <a:ln w="9525">
            <a:noFill/>
            <a:miter lim="800000"/>
            <a:headEnd/>
            <a:tailEnd/>
          </a:ln>
        </p:spPr>
        <p:txBody>
          <a:bodyPr>
            <a:prstTxWarp prst="textNoShape">
              <a:avLst/>
            </a:prstTxWarp>
            <a:spAutoFit/>
          </a:bodyPr>
          <a:lstStyle/>
          <a:p>
            <a:pPr algn="ctr"/>
            <a:r>
              <a:rPr lang="en-US" sz="1200" i="1" dirty="0"/>
              <a:t>Which is closer to how you feel about the impact the 5 Billion dollars in spending cuts had on Texas public schools over the last 2 years?</a:t>
            </a:r>
            <a:r>
              <a:rPr lang="en-US" sz="1200" i="1" dirty="0" smtClean="0"/>
              <a:t> </a:t>
            </a:r>
          </a:p>
          <a:p>
            <a:pPr algn="ctr"/>
            <a:endParaRPr lang="en-US" sz="1200" i="1" dirty="0" smtClean="0"/>
          </a:p>
          <a:p>
            <a:pPr algn="ctr"/>
            <a:r>
              <a:rPr lang="en-US" sz="1200" i="1" dirty="0" smtClean="0"/>
              <a:t>•  These </a:t>
            </a:r>
            <a:r>
              <a:rPr lang="en-US" sz="1200" i="1" dirty="0"/>
              <a:t>cuts hurt the quality of classroom instruction</a:t>
            </a:r>
            <a:r>
              <a:rPr lang="en-US" sz="1200" i="1" dirty="0" smtClean="0"/>
              <a:t> </a:t>
            </a:r>
          </a:p>
          <a:p>
            <a:pPr algn="ctr"/>
            <a:r>
              <a:rPr lang="en-US" sz="1200" i="1" dirty="0" smtClean="0"/>
              <a:t>OR</a:t>
            </a:r>
          </a:p>
          <a:p>
            <a:pPr algn="ctr"/>
            <a:r>
              <a:rPr lang="en-US" sz="1200" i="1" dirty="0" smtClean="0"/>
              <a:t>•  These </a:t>
            </a:r>
            <a:r>
              <a:rPr lang="en-US" sz="1200" i="1" dirty="0"/>
              <a:t>cuts were absorbed by cutting waste and overhead without really harming the quality of education Texas students receive</a:t>
            </a:r>
            <a:r>
              <a:rPr lang="en-US" sz="1200" i="1" dirty="0" smtClean="0"/>
              <a:t> </a:t>
            </a:r>
          </a:p>
          <a:p>
            <a:pPr algn="ctr"/>
            <a:r>
              <a:rPr lang="en-US" sz="1200" i="1" dirty="0" smtClean="0"/>
              <a:t> </a:t>
            </a:r>
            <a:endParaRPr lang="en-US" sz="1200" i="1" dirty="0"/>
          </a:p>
        </p:txBody>
      </p:sp>
      <p:sp>
        <p:nvSpPr>
          <p:cNvPr id="27682" name="TextBox 10"/>
          <p:cNvSpPr txBox="1">
            <a:spLocks noChangeArrowheads="1"/>
          </p:cNvSpPr>
          <p:nvPr/>
        </p:nvSpPr>
        <p:spPr bwMode="auto">
          <a:xfrm>
            <a:off x="4648200" y="3505200"/>
            <a:ext cx="1676400" cy="246063"/>
          </a:xfrm>
          <a:prstGeom prst="rect">
            <a:avLst/>
          </a:prstGeom>
          <a:noFill/>
          <a:ln w="9525">
            <a:noFill/>
            <a:miter lim="800000"/>
            <a:headEnd/>
            <a:tailEnd/>
          </a:ln>
        </p:spPr>
        <p:txBody>
          <a:bodyPr>
            <a:prstTxWarp prst="textNoShape">
              <a:avLst/>
            </a:prstTxWarp>
            <a:spAutoFit/>
          </a:bodyPr>
          <a:lstStyle/>
          <a:p>
            <a:pPr algn="ctr"/>
            <a:r>
              <a:rPr lang="en-US" sz="1000" b="1" i="1"/>
              <a:t>-Party-</a:t>
            </a:r>
          </a:p>
        </p:txBody>
      </p:sp>
      <p:sp>
        <p:nvSpPr>
          <p:cNvPr id="27683" name="TextBox 14"/>
          <p:cNvSpPr txBox="1">
            <a:spLocks noChangeArrowheads="1"/>
          </p:cNvSpPr>
          <p:nvPr/>
        </p:nvSpPr>
        <p:spPr bwMode="auto">
          <a:xfrm>
            <a:off x="7086600" y="3505200"/>
            <a:ext cx="914400" cy="246063"/>
          </a:xfrm>
          <a:prstGeom prst="rect">
            <a:avLst/>
          </a:prstGeom>
          <a:noFill/>
          <a:ln w="9525">
            <a:noFill/>
            <a:miter lim="800000"/>
            <a:headEnd/>
            <a:tailEnd/>
          </a:ln>
        </p:spPr>
        <p:txBody>
          <a:bodyPr>
            <a:prstTxWarp prst="textNoShape">
              <a:avLst/>
            </a:prstTxWarp>
            <a:spAutoFit/>
          </a:bodyPr>
          <a:lstStyle/>
          <a:p>
            <a:pPr algn="ctr"/>
            <a:r>
              <a:rPr lang="en-US" sz="1000" b="1" i="1" dirty="0"/>
              <a:t>-Parents-</a:t>
            </a:r>
          </a:p>
        </p:txBody>
      </p:sp>
      <p:cxnSp>
        <p:nvCxnSpPr>
          <p:cNvPr id="13" name="Straight Connector 13"/>
          <p:cNvCxnSpPr>
            <a:cxnSpLocks noChangeShapeType="1"/>
          </p:cNvCxnSpPr>
          <p:nvPr/>
        </p:nvCxnSpPr>
        <p:spPr bwMode="auto">
          <a:xfrm rot="5400000">
            <a:off x="3810794" y="4418806"/>
            <a:ext cx="1524000" cy="1588"/>
          </a:xfrm>
          <a:prstGeom prst="line">
            <a:avLst/>
          </a:prstGeom>
          <a:noFill/>
          <a:ln w="9525">
            <a:solidFill>
              <a:schemeClr val="tx1"/>
            </a:solidFill>
            <a:round/>
            <a:headEnd/>
            <a:tailEnd/>
          </a:ln>
        </p:spPr>
      </p:cxnSp>
      <p:cxnSp>
        <p:nvCxnSpPr>
          <p:cNvPr id="14" name="Straight Connector 13"/>
          <p:cNvCxnSpPr>
            <a:cxnSpLocks noChangeShapeType="1"/>
          </p:cNvCxnSpPr>
          <p:nvPr/>
        </p:nvCxnSpPr>
        <p:spPr bwMode="auto">
          <a:xfrm rot="5400000">
            <a:off x="7315994" y="4418806"/>
            <a:ext cx="1524000" cy="1588"/>
          </a:xfrm>
          <a:prstGeom prst="line">
            <a:avLst/>
          </a:prstGeom>
          <a:noFill/>
          <a:ln w="9525">
            <a:solidFill>
              <a:schemeClr val="tx1"/>
            </a:solidFill>
            <a:round/>
            <a:headEnd/>
            <a:tailEnd/>
          </a:ln>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xfrm>
            <a:off x="7010400" y="6248400"/>
            <a:ext cx="1905000" cy="457200"/>
          </a:xfrm>
          <a:noFill/>
        </p:spPr>
        <p:txBody>
          <a:bodyPr/>
          <a:lstStyle/>
          <a:p>
            <a:fld id="{E2414FC5-EBC3-EF4D-A41E-8CE4410B6BA6}" type="slidenum">
              <a:rPr lang="en-US">
                <a:latin typeface="Helvetica" pitchFamily="-1" charset="0"/>
                <a:ea typeface="ＭＳ Ｐゴシック" pitchFamily="-1" charset="-128"/>
                <a:cs typeface="ＭＳ Ｐゴシック" pitchFamily="-1" charset="-128"/>
              </a:rPr>
              <a:pPr/>
              <a:t>9</a:t>
            </a:fld>
            <a:endParaRPr lang="en-US" dirty="0">
              <a:latin typeface="Helvetica" pitchFamily="-1" charset="0"/>
              <a:ea typeface="ＭＳ Ｐゴシック" pitchFamily="-1" charset="-128"/>
              <a:cs typeface="ＭＳ Ｐゴシック" pitchFamily="-1" charset="-128"/>
            </a:endParaRPr>
          </a:p>
        </p:txBody>
      </p:sp>
      <p:sp>
        <p:nvSpPr>
          <p:cNvPr id="27651" name="Rectangle 2"/>
          <p:cNvSpPr>
            <a:spLocks noGrp="1" noChangeArrowheads="1"/>
          </p:cNvSpPr>
          <p:nvPr>
            <p:ph type="title"/>
          </p:nvPr>
        </p:nvSpPr>
        <p:spPr>
          <a:xfrm>
            <a:off x="685800" y="533400"/>
            <a:ext cx="8348663" cy="1090613"/>
          </a:xfrm>
        </p:spPr>
        <p:txBody>
          <a:bodyPr/>
          <a:lstStyle/>
          <a:p>
            <a:pPr eaLnBrk="1" hangingPunct="1"/>
            <a:r>
              <a:rPr lang="en-US" sz="1800" b="1" dirty="0" smtClean="0">
                <a:solidFill>
                  <a:schemeClr val="tx1"/>
                </a:solidFill>
                <a:ea typeface="ＭＳ Ｐゴシック" pitchFamily="-1" charset="-128"/>
                <a:cs typeface="ＭＳ Ｐゴシック" pitchFamily="-1" charset="-128"/>
              </a:rPr>
              <a:t>Reasons to Restore Public School Spending</a:t>
            </a:r>
            <a:r>
              <a:rPr lang="en-US" sz="1800" dirty="0" smtClean="0">
                <a:solidFill>
                  <a:schemeClr val="tx1"/>
                </a:solidFill>
                <a:ea typeface="ＭＳ Ｐゴシック" pitchFamily="-1" charset="-128"/>
                <a:cs typeface="ＭＳ Ｐゴシック" pitchFamily="-1" charset="-128"/>
              </a:rPr>
              <a:t> – Growth/overcrowded classrooms, teacher shortage, aging books/computers all score over 50% “very persuasive” as reasons to restore public school funding.  Over 80% find these at least “somewhat persuasive” reasons.  About 70% are also persuaded by pre-school and dropout prevention messages.</a:t>
            </a:r>
            <a:endParaRPr lang="en-US" sz="1800" dirty="0" smtClean="0">
              <a:ea typeface="ＭＳ Ｐゴシック" pitchFamily="-1" charset="-128"/>
              <a:cs typeface="ＭＳ Ｐゴシック" pitchFamily="-1" charset="-128"/>
            </a:endParaRPr>
          </a:p>
        </p:txBody>
      </p:sp>
      <p:graphicFrame>
        <p:nvGraphicFramePr>
          <p:cNvPr id="4" name="Object 2"/>
          <p:cNvGraphicFramePr>
            <a:graphicFrameLocks noChangeAspect="1"/>
          </p:cNvGraphicFramePr>
          <p:nvPr/>
        </p:nvGraphicFramePr>
        <p:xfrm>
          <a:off x="6324600" y="1905000"/>
          <a:ext cx="17526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Box 3"/>
          <p:cNvSpPr txBox="1">
            <a:spLocks noChangeArrowheads="1"/>
          </p:cNvSpPr>
          <p:nvPr/>
        </p:nvSpPr>
        <p:spPr bwMode="auto">
          <a:xfrm>
            <a:off x="762000" y="2286000"/>
            <a:ext cx="5638800" cy="533400"/>
          </a:xfrm>
          <a:prstGeom prst="rect">
            <a:avLst/>
          </a:prstGeom>
          <a:solidFill>
            <a:srgbClr val="D8D8D8"/>
          </a:solidFill>
          <a:ln w="9525">
            <a:noFill/>
            <a:miter lim="800000"/>
            <a:headEnd/>
            <a:tailEnd/>
          </a:ln>
        </p:spPr>
        <p:txBody>
          <a:bodyPr vert="horz" wrap="square" lIns="91440" tIns="91440" rIns="91440" bIns="91440" numCol="1" anchor="t" anchorCtr="0" compatLnSpc="1">
            <a:prstTxWarp prst="textNoShape">
              <a:avLst/>
            </a:prstTxWarp>
          </a:bodyPr>
          <a:lstStyle/>
          <a:p>
            <a:pPr lvl="0"/>
            <a:r>
              <a:rPr lang="en-US" sz="900" b="1" dirty="0" smtClean="0"/>
              <a:t>With student population in Texas growing by 85 thousand new students a year, restoring school funding is necessary to reduce the number of overcrowded classrooms in Texas.</a:t>
            </a:r>
            <a:endParaRPr kumimoji="0" lang="en-US" sz="900" b="0" i="0" u="none" strike="noStrike" cap="none" normalizeH="0" baseline="0" dirty="0">
              <a:ln>
                <a:noFill/>
              </a:ln>
              <a:solidFill>
                <a:schemeClr val="tx1"/>
              </a:solidFill>
              <a:effectLst/>
              <a:latin typeface="Times New Roman" charset="0"/>
              <a:ea typeface="Times New Roman" charset="0"/>
            </a:endParaRPr>
          </a:p>
        </p:txBody>
      </p:sp>
      <p:sp>
        <p:nvSpPr>
          <p:cNvPr id="6" name="Text Box 4"/>
          <p:cNvSpPr txBox="1">
            <a:spLocks noChangeArrowheads="1"/>
          </p:cNvSpPr>
          <p:nvPr/>
        </p:nvSpPr>
        <p:spPr bwMode="auto">
          <a:xfrm>
            <a:off x="762000" y="3048000"/>
            <a:ext cx="5638800" cy="457200"/>
          </a:xfrm>
          <a:prstGeom prst="rect">
            <a:avLst/>
          </a:prstGeom>
          <a:noFill/>
          <a:ln w="9525">
            <a:noFill/>
            <a:miter lim="800000"/>
            <a:headEnd/>
            <a:tailEnd/>
          </a:ln>
        </p:spPr>
        <p:txBody>
          <a:bodyPr vert="horz" wrap="square" lIns="91440" tIns="91440" rIns="91440" bIns="91440" numCol="1" anchor="t" anchorCtr="0" compatLnSpc="1">
            <a:prstTxWarp prst="textNoShape">
              <a:avLst/>
            </a:prstTxWarp>
          </a:bodyPr>
          <a:lstStyle/>
          <a:p>
            <a:pPr lvl="0"/>
            <a:r>
              <a:rPr lang="en-US" sz="900" b="1" dirty="0" smtClean="0"/>
              <a:t>These cuts left Texas 15 thousand teachers short of what is needed in the classroom to handle a growing student population</a:t>
            </a:r>
            <a:r>
              <a:rPr kumimoji="0" lang="en-US" sz="1000" b="1" i="0" u="none" strike="noStrike" cap="none" normalizeH="0" baseline="0" dirty="0" smtClean="0">
                <a:ln>
                  <a:noFill/>
                </a:ln>
                <a:solidFill>
                  <a:schemeClr val="tx1"/>
                </a:solidFill>
                <a:effectLst/>
                <a:latin typeface="Arial Narrow" charset="0"/>
                <a:ea typeface="Times New Roman" charset="0"/>
              </a:rPr>
              <a:t>.</a:t>
            </a:r>
            <a:endParaRPr kumimoji="0" lang="en-US" sz="1200" b="0" i="0" u="none" strike="noStrike" cap="none" normalizeH="0" baseline="0" dirty="0">
              <a:ln>
                <a:noFill/>
              </a:ln>
              <a:solidFill>
                <a:schemeClr val="tx1"/>
              </a:solidFill>
              <a:effectLst/>
              <a:latin typeface="Times New Roman" charset="0"/>
              <a:ea typeface="Times New Roman" charset="0"/>
            </a:endParaRPr>
          </a:p>
        </p:txBody>
      </p:sp>
      <p:sp>
        <p:nvSpPr>
          <p:cNvPr id="7" name="Text Box 5"/>
          <p:cNvSpPr txBox="1">
            <a:spLocks noChangeArrowheads="1"/>
          </p:cNvSpPr>
          <p:nvPr/>
        </p:nvSpPr>
        <p:spPr bwMode="auto">
          <a:xfrm>
            <a:off x="762000" y="3810000"/>
            <a:ext cx="5638800" cy="419100"/>
          </a:xfrm>
          <a:prstGeom prst="rect">
            <a:avLst/>
          </a:prstGeom>
          <a:solidFill>
            <a:srgbClr val="D8D8D8"/>
          </a:solidFill>
          <a:ln w="9525">
            <a:noFill/>
            <a:miter lim="800000"/>
            <a:headEnd/>
            <a:tailEnd/>
          </a:ln>
        </p:spPr>
        <p:txBody>
          <a:bodyPr vert="horz" wrap="square" lIns="91440" tIns="91440" rIns="91440" bIns="91440" numCol="1" anchor="t" anchorCtr="0" compatLnSpc="1">
            <a:prstTxWarp prst="textNoShape">
              <a:avLst/>
            </a:prstTxWarp>
          </a:bodyPr>
          <a:lstStyle/>
          <a:p>
            <a:pPr lvl="0"/>
            <a:r>
              <a:rPr lang="en-US" sz="900" b="1" dirty="0" smtClean="0"/>
              <a:t>Restoring school funding would allow schools to replace aging textbooks and provide modern computer technology that helps prepare students with skills needed in today’s workplace</a:t>
            </a:r>
            <a:r>
              <a:rPr kumimoji="0" lang="en-US" sz="1000" b="1" i="0" u="none" strike="noStrike" cap="none" normalizeH="0" baseline="0" dirty="0" smtClean="0">
                <a:ln>
                  <a:noFill/>
                </a:ln>
                <a:solidFill>
                  <a:schemeClr val="tx1"/>
                </a:solidFill>
                <a:effectLst/>
                <a:latin typeface="Arial Narrow" charset="0"/>
                <a:ea typeface="Times New Roman" charset="0"/>
              </a:rPr>
              <a:t>.</a:t>
            </a:r>
            <a:endParaRPr kumimoji="0" lang="en-US" sz="1200" b="0" i="0" u="none" strike="noStrike" cap="none" normalizeH="0" baseline="0" dirty="0">
              <a:ln>
                <a:noFill/>
              </a:ln>
              <a:solidFill>
                <a:schemeClr val="tx1"/>
              </a:solidFill>
              <a:effectLst/>
              <a:latin typeface="Times New Roman" charset="0"/>
              <a:ea typeface="Times New Roman" charset="0"/>
            </a:endParaRPr>
          </a:p>
        </p:txBody>
      </p:sp>
      <p:sp>
        <p:nvSpPr>
          <p:cNvPr id="8" name="Text Box 6"/>
          <p:cNvSpPr txBox="1">
            <a:spLocks noChangeArrowheads="1"/>
          </p:cNvSpPr>
          <p:nvPr/>
        </p:nvSpPr>
        <p:spPr bwMode="auto">
          <a:xfrm>
            <a:off x="762000" y="4495800"/>
            <a:ext cx="5638800" cy="457200"/>
          </a:xfrm>
          <a:prstGeom prst="rect">
            <a:avLst/>
          </a:prstGeom>
          <a:noFill/>
          <a:ln w="9525">
            <a:noFill/>
            <a:miter lim="800000"/>
            <a:headEnd/>
            <a:tailEnd/>
          </a:ln>
        </p:spPr>
        <p:txBody>
          <a:bodyPr vert="horz" wrap="square" lIns="91440" tIns="91440" rIns="91440" bIns="91440" numCol="1" anchor="t" anchorCtr="0" compatLnSpc="1">
            <a:prstTxWarp prst="textNoShape">
              <a:avLst/>
            </a:prstTxWarp>
          </a:bodyPr>
          <a:lstStyle/>
          <a:p>
            <a:pPr lvl="0"/>
            <a:r>
              <a:rPr lang="en-US" sz="900" b="1" dirty="0" smtClean="0"/>
              <a:t>Texas eliminated funds for full-day pre-kindergarten for 4-year-olds and putting this program back will do the most to give children the early education tools needed to succeed in school and in life</a:t>
            </a:r>
            <a:r>
              <a:rPr kumimoji="0" lang="en-US" sz="900" b="1" i="0" u="none" strike="noStrike" cap="none" normalizeH="0" baseline="0" dirty="0" smtClean="0">
                <a:ln>
                  <a:noFill/>
                </a:ln>
                <a:solidFill>
                  <a:schemeClr val="tx1"/>
                </a:solidFill>
                <a:effectLst/>
                <a:latin typeface="Arial Narrow" charset="0"/>
                <a:ea typeface="Cambria" charset="0"/>
              </a:rPr>
              <a:t>.</a:t>
            </a:r>
            <a:endParaRPr kumimoji="0" lang="en-US" sz="1200" b="0" i="0" u="none" strike="noStrike" cap="none" normalizeH="0" baseline="0" dirty="0">
              <a:ln>
                <a:noFill/>
              </a:ln>
              <a:solidFill>
                <a:schemeClr val="tx1"/>
              </a:solidFill>
              <a:effectLst/>
              <a:latin typeface="Times New Roman" charset="0"/>
              <a:ea typeface="Times New Roman" charset="0"/>
            </a:endParaRPr>
          </a:p>
        </p:txBody>
      </p:sp>
      <p:sp>
        <p:nvSpPr>
          <p:cNvPr id="9" name="Text Box 7"/>
          <p:cNvSpPr txBox="1">
            <a:spLocks noChangeArrowheads="1"/>
          </p:cNvSpPr>
          <p:nvPr/>
        </p:nvSpPr>
        <p:spPr bwMode="auto">
          <a:xfrm>
            <a:off x="762000" y="5334000"/>
            <a:ext cx="5638800" cy="457200"/>
          </a:xfrm>
          <a:prstGeom prst="rect">
            <a:avLst/>
          </a:prstGeom>
          <a:solidFill>
            <a:srgbClr val="D8D8D8"/>
          </a:solidFill>
          <a:ln w="9525">
            <a:noFill/>
            <a:miter lim="800000"/>
            <a:headEnd/>
            <a:tailEnd/>
          </a:ln>
        </p:spPr>
        <p:txBody>
          <a:bodyPr vert="horz" wrap="square" lIns="91440" tIns="91440" rIns="91440" bIns="91440" numCol="1" anchor="t" anchorCtr="0" compatLnSpc="1">
            <a:prstTxWarp prst="textNoShape">
              <a:avLst/>
            </a:prstTxWarp>
          </a:bodyPr>
          <a:lstStyle/>
          <a:p>
            <a:pPr lvl="0"/>
            <a:r>
              <a:rPr lang="en-US" sz="900" b="1" dirty="0" smtClean="0"/>
              <a:t>Restoring this school funding means successful dropout prevention programs that were cut could be put back in place</a:t>
            </a:r>
            <a:r>
              <a:rPr kumimoji="0" lang="en-US" sz="1000" b="1" i="0" u="none" strike="noStrike" cap="none" normalizeH="0" baseline="0" dirty="0" smtClean="0">
                <a:ln>
                  <a:noFill/>
                </a:ln>
                <a:solidFill>
                  <a:schemeClr val="tx1"/>
                </a:solidFill>
                <a:effectLst/>
                <a:latin typeface="Arial Narrow" charset="0"/>
                <a:ea typeface="Times New Roman" charset="0"/>
              </a:rPr>
              <a:t>.</a:t>
            </a:r>
            <a:endParaRPr kumimoji="0" lang="en-US" sz="1200" b="0" i="0" u="none" strike="noStrike" cap="none" normalizeH="0" baseline="0" dirty="0">
              <a:ln>
                <a:noFill/>
              </a:ln>
              <a:solidFill>
                <a:schemeClr val="tx1"/>
              </a:solidFill>
              <a:effectLst/>
              <a:latin typeface="Times New Roman" charset="0"/>
              <a:ea typeface="Times New Roman" charset="0"/>
            </a:endParaRPr>
          </a:p>
        </p:txBody>
      </p:sp>
      <p:graphicFrame>
        <p:nvGraphicFramePr>
          <p:cNvPr id="10" name="Table 9"/>
          <p:cNvGraphicFramePr>
            <a:graphicFrameLocks noGrp="1"/>
          </p:cNvGraphicFramePr>
          <p:nvPr/>
        </p:nvGraphicFramePr>
        <p:xfrm>
          <a:off x="8153400" y="1828802"/>
          <a:ext cx="990600" cy="4164841"/>
        </p:xfrm>
        <a:graphic>
          <a:graphicData uri="http://schemas.openxmlformats.org/drawingml/2006/table">
            <a:tbl>
              <a:tblPr firstRow="1" bandRow="1">
                <a:tableStyleId>{2D5ABB26-0587-4C30-8999-92F81FD0307C}</a:tableStyleId>
              </a:tblPr>
              <a:tblGrid>
                <a:gridCol w="990600"/>
              </a:tblGrid>
              <a:tr h="533398">
                <a:tc>
                  <a:txBody>
                    <a:bodyPr/>
                    <a:lstStyle/>
                    <a:p>
                      <a:pPr algn="ctr"/>
                      <a:r>
                        <a:rPr lang="en-US" sz="1000" b="1" dirty="0" smtClean="0"/>
                        <a:t>Total </a:t>
                      </a:r>
                      <a:r>
                        <a:rPr lang="en-US" sz="1000" b="1" u="sng" dirty="0" smtClean="0"/>
                        <a:t>Persuasive</a:t>
                      </a:r>
                      <a:endParaRPr lang="en-US" sz="1000" b="1" u="sng" dirty="0"/>
                    </a:p>
                  </a:txBody>
                  <a:tcPr/>
                </a:tc>
              </a:tr>
              <a:tr h="762000">
                <a:tc>
                  <a:txBody>
                    <a:bodyPr/>
                    <a:lstStyle/>
                    <a:p>
                      <a:pPr algn="ctr"/>
                      <a:r>
                        <a:rPr lang="en-US" sz="1400" dirty="0" smtClean="0"/>
                        <a:t>85</a:t>
                      </a:r>
                      <a:endParaRPr lang="en-US" sz="1400" dirty="0"/>
                    </a:p>
                  </a:txBody>
                  <a:tcPr/>
                </a:tc>
              </a:tr>
              <a:tr h="762000">
                <a:tc>
                  <a:txBody>
                    <a:bodyPr/>
                    <a:lstStyle/>
                    <a:p>
                      <a:pPr algn="ctr"/>
                      <a:r>
                        <a:rPr lang="en-US" sz="1400" dirty="0" smtClean="0"/>
                        <a:t>80</a:t>
                      </a:r>
                      <a:endParaRPr lang="en-US" sz="1400" dirty="0"/>
                    </a:p>
                  </a:txBody>
                  <a:tcPr/>
                </a:tc>
              </a:tr>
              <a:tr h="762000">
                <a:tc>
                  <a:txBody>
                    <a:bodyPr/>
                    <a:lstStyle/>
                    <a:p>
                      <a:pPr algn="ctr"/>
                      <a:r>
                        <a:rPr lang="en-US" sz="1400" dirty="0" smtClean="0"/>
                        <a:t>84</a:t>
                      </a:r>
                      <a:endParaRPr lang="en-US" sz="1400" dirty="0"/>
                    </a:p>
                  </a:txBody>
                  <a:tcPr/>
                </a:tc>
              </a:tr>
              <a:tr h="685800">
                <a:tc>
                  <a:txBody>
                    <a:bodyPr/>
                    <a:lstStyle/>
                    <a:p>
                      <a:pPr algn="ctr"/>
                      <a:r>
                        <a:rPr lang="en-US" sz="1400" dirty="0" smtClean="0"/>
                        <a:t>68</a:t>
                      </a:r>
                      <a:endParaRPr lang="en-US" sz="1400" dirty="0"/>
                    </a:p>
                  </a:txBody>
                  <a:tcPr/>
                </a:tc>
              </a:tr>
              <a:tr h="659643">
                <a:tc>
                  <a:txBody>
                    <a:bodyPr/>
                    <a:lstStyle/>
                    <a:p>
                      <a:pPr algn="ctr"/>
                      <a:r>
                        <a:rPr lang="en-US" sz="1400" dirty="0" smtClean="0"/>
                        <a:t>71</a:t>
                      </a:r>
                      <a:endParaRPr lang="en-US" sz="1400" dirty="0"/>
                    </a:p>
                  </a:txBody>
                  <a:tcPr/>
                </a:tc>
              </a:tr>
            </a:tbl>
          </a:graphicData>
        </a:graphic>
      </p:graphicFrame>
      <p:cxnSp>
        <p:nvCxnSpPr>
          <p:cNvPr id="12" name="Straight Connector 11"/>
          <p:cNvCxnSpPr/>
          <p:nvPr/>
        </p:nvCxnSpPr>
        <p:spPr bwMode="auto">
          <a:xfrm rot="5400000">
            <a:off x="6172200" y="3886200"/>
            <a:ext cx="39624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2004:Templates:Presentations:Designs:Bold Stripes</Template>
  <TotalTime>6608</TotalTime>
  <Words>2210</Words>
  <Application>Microsoft Office PowerPoint</Application>
  <PresentationFormat>On-screen Show (4:3)</PresentationFormat>
  <Paragraphs>460</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Bold Stripes</vt:lpstr>
      <vt:lpstr>Survey of Voters in Texas on Budget and Public School Issues</vt:lpstr>
      <vt:lpstr>Political Mood:  State Direction and Governor Perry Rating – Voters remain happy with the status quo; only Democrats are negative.</vt:lpstr>
      <vt:lpstr>Rating of Texas State Legislature – As with Perry, a majority are positive toward the Legislature with Republican voters leading the way.</vt:lpstr>
      <vt:lpstr>Public Schools Rating:  Statewide vs. Local – A 60% majority are negative about the state’s public school system as whole, but opinion is reversed on local schools where 58% are positive.  Parents with kids in school are 55% negative toward the statewide system but more positive than others (68%) about their local schools.</vt:lpstr>
      <vt:lpstr>Texas Public School Funding – By 2:1, a 65% majority say “increased funding” for Texas public schools is needed.  A majority of Republicans (54%) and Independents (56%) agree with no difference between parents of school age children (67%) and non-parents (64%).  Republican Primary voters split (49% enough, 47% increase).</vt:lpstr>
      <vt:lpstr>Awareness of 2011 Education Budget Cuts – A 58% majority claim recall of the $5 Billion school funding budget cuts of 2011.  Independents (64%) and Austin market (70%) voters are most aware as are Republican Primary voters (66%).</vt:lpstr>
      <vt:lpstr>Restore $5 Billion in Public School Funding – Over three-fourths (79%) favor restoring the 2011 school budget funding cuts now that the state’s Rainy Day Fund is nearly $12 Billion.  71% of all Republicans and 60% of Republican Primary voters also favor as well as 76% of Independents and 88% of Hispanics.</vt:lpstr>
      <vt:lpstr>Impact of 2011 Public School Budget Cuts – By a 61% to 32% margin, voters now believe the 2011 cuts hurt the quality of classroom instruction; a 14-point gain in the “hurt quality” response from the projected impact in October 2011.  This overall 2:1 “hurt quality” spread is wider for Democrats, Hispanics, and parents, but more narrow for Republicans (53-40) and Independents (58-38).  Republican Primary voters split (45-44).</vt:lpstr>
      <vt:lpstr>Reasons to Restore Public School Spending – Growth/overcrowded classrooms, teacher shortage, aging books/computers all score over 50% “very persuasive” as reasons to restore public school funding.  Over 80% find these at least “somewhat persuasive” reasons.  About 70% are also persuaded by pre-school and dropout prevention messages.</vt:lpstr>
      <vt:lpstr>Summary Opinion on Restoring School Funding – By a lopsided 69% to 28% margin, Texas voters support restoring public school funding cuts when given messages on both sides.  Even Republicans support restoration of cuts by a 63% to 35% margin -- Republican Primary voters support by a more narrow 52% to 45% margin even when told it could “cause future tax increases.”</vt:lpstr>
      <vt:lpstr>Opinion of Various School Related Groups – Texas’ teachers are by far the most popular group in the public school world (84% positive).  Local School Boards (67%) and Superintendents (65% positive) mirror the overall 62% positive rating given to local school performance.  TSTA is 2:1 positive (55% to 26%) while the State Board of Education gets mixed ratings (47-45).</vt:lpstr>
      <vt:lpstr>Preferred Action to Improve Public School Quality (Fixed Choice) – The two most popular actions to improve Texas education are:  reduce emphasis on standardized tests and increase teacher pay.  When two choices are combined, free teachers from regulations and paperwork scores third.  But with Republicans and Independents, vouchers scores in their top 3 mix while reducing class size is in the top mix for Democratic voters.</vt:lpstr>
      <vt:lpstr>Opinion on School Issues and Policies – Reducing standardized tests is supported by nearly 90% across the political spectrum.  Holding privately run charter schools to same standards as public schools is supported by 85% and broadly across party lines with similar broad enthusiasm for capping Superintendent’s pay.  A teacher pay increase to bring Texas up to national average is supported by 80% with 74% of Republicans in support while over 70% across all party lines support a COLA for retired teachers.</vt:lpstr>
      <vt:lpstr>Tax Credit Scholarships – This idea is rejected statewide by 56% to 39% but embraced most by Republican Primary voters (54% support) which contrasts with all Republican voters (53% oppose).  Rural voters (61% oppose) especially do not like any voucher program.</vt:lpstr>
      <vt:lpstr>Preference for $12 Billion Rainy Day Fund – Two-thirds (66%) of Texas voters wish to use the Rainy Day Fund surplus to restore public school funding.  This includes 39% who’d “single shot” education funding over roads (4%) or water (5%) plus 27% who’d fund all three projects with the state’s $12 Billion surplus.</vt:lpstr>
    </vt:vector>
  </TitlesOfParts>
  <Company>John Hodgins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Statewide Image Track Poll</dc:title>
  <dc:creator>John Hodgins</dc:creator>
  <cp:lastModifiedBy>Ed Martin</cp:lastModifiedBy>
  <cp:revision>66</cp:revision>
  <cp:lastPrinted>2013-02-22T15:09:33Z</cp:lastPrinted>
  <dcterms:created xsi:type="dcterms:W3CDTF">2013-02-26T16:09:29Z</dcterms:created>
  <dcterms:modified xsi:type="dcterms:W3CDTF">2013-03-04T19:01:51Z</dcterms:modified>
</cp:coreProperties>
</file>